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2"/>
  </p:sldMasterIdLst>
  <p:sldIdLst>
    <p:sldId id="256" r:id="rId3"/>
    <p:sldId id="296" r:id="rId4"/>
    <p:sldId id="349" r:id="rId5"/>
    <p:sldId id="350" r:id="rId6"/>
    <p:sldId id="258" r:id="rId7"/>
    <p:sldId id="260" r:id="rId8"/>
    <p:sldId id="266" r:id="rId9"/>
    <p:sldId id="268" r:id="rId10"/>
    <p:sldId id="267" r:id="rId11"/>
    <p:sldId id="269" r:id="rId12"/>
    <p:sldId id="270" r:id="rId13"/>
    <p:sldId id="279" r:id="rId14"/>
    <p:sldId id="280" r:id="rId15"/>
    <p:sldId id="271" r:id="rId16"/>
    <p:sldId id="272" r:id="rId17"/>
    <p:sldId id="341" r:id="rId18"/>
    <p:sldId id="297" r:id="rId19"/>
    <p:sldId id="328" r:id="rId20"/>
    <p:sldId id="329" r:id="rId21"/>
    <p:sldId id="348" r:id="rId22"/>
    <p:sldId id="343" r:id="rId23"/>
    <p:sldId id="327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44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45" r:id="rId47"/>
    <p:sldId id="330" r:id="rId48"/>
    <p:sldId id="331" r:id="rId49"/>
    <p:sldId id="346" r:id="rId50"/>
    <p:sldId id="332" r:id="rId51"/>
    <p:sldId id="333" r:id="rId52"/>
    <p:sldId id="334" r:id="rId53"/>
    <p:sldId id="335" r:id="rId54"/>
    <p:sldId id="336" r:id="rId55"/>
    <p:sldId id="347" r:id="rId56"/>
    <p:sldId id="337" r:id="rId57"/>
    <p:sldId id="338" r:id="rId58"/>
    <p:sldId id="339" r:id="rId59"/>
    <p:sldId id="340" r:id="rId60"/>
    <p:sldId id="351" r:id="rId61"/>
    <p:sldId id="273" r:id="rId62"/>
    <p:sldId id="274" r:id="rId63"/>
    <p:sldId id="275" r:id="rId64"/>
    <p:sldId id="276" r:id="rId65"/>
    <p:sldId id="287" r:id="rId66"/>
    <p:sldId id="288" r:id="rId67"/>
    <p:sldId id="290" r:id="rId68"/>
    <p:sldId id="291" r:id="rId69"/>
    <p:sldId id="292" r:id="rId70"/>
    <p:sldId id="293" r:id="rId71"/>
    <p:sldId id="265" r:id="rId72"/>
  </p:sldIdLst>
  <p:sldSz cx="12192000" cy="6858000"/>
  <p:notesSz cx="6858000" cy="9144000"/>
  <p:embeddedFontLst>
    <p:embeddedFont>
      <p:font typeface="Arial Unicode MS" panose="020B0604020202020204" pitchFamily="50" charset="-127"/>
      <p:regular r:id="rId73"/>
    </p:embeddedFont>
    <p:embeddedFont>
      <p:font typeface="배달의민족 주아" panose="02020603020101020101" pitchFamily="18" charset="-127"/>
      <p:regular r:id="rId74"/>
    </p:embeddedFont>
    <p:embeddedFont>
      <p:font typeface="배달의민족 도현" panose="020B0600000101010101" pitchFamily="50" charset="-127"/>
      <p:regular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배달의민족 한나체 Pro" panose="020B0600000101010101" pitchFamily="50" charset="-127"/>
      <p:regular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F3E"/>
    <a:srgbClr val="F3713D"/>
    <a:srgbClr val="462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2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567429" y="2393785"/>
            <a:ext cx="10624571" cy="2348718"/>
            <a:chOff x="2449263" y="2900090"/>
            <a:chExt cx="12751987" cy="2819014"/>
          </a:xfrm>
          <a:solidFill>
            <a:srgbClr val="46222E"/>
          </a:solidFill>
        </p:grpSpPr>
        <p:sp>
          <p:nvSpPr>
            <p:cNvPr id="9" name="평행 사변형 8"/>
            <p:cNvSpPr/>
            <p:nvPr/>
          </p:nvSpPr>
          <p:spPr>
            <a:xfrm flipV="1">
              <a:off x="2449263" y="2900090"/>
              <a:ext cx="9817100" cy="2819014"/>
            </a:xfrm>
            <a:prstGeom prst="parallelogram">
              <a:avLst>
                <a:gd name="adj" fmla="val 996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08863" y="2900090"/>
              <a:ext cx="5792387" cy="2819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다이아몬드 10"/>
          <p:cNvSpPr/>
          <p:nvPr userDrawn="1"/>
        </p:nvSpPr>
        <p:spPr>
          <a:xfrm>
            <a:off x="1218248" y="245790"/>
            <a:ext cx="3639952" cy="3639953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 userDrawn="1"/>
        </p:nvSpPr>
        <p:spPr>
          <a:xfrm>
            <a:off x="334713" y="330440"/>
            <a:ext cx="1682420" cy="1682420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/>
        </p:nvSpPr>
        <p:spPr>
          <a:xfrm>
            <a:off x="2138956" y="3894649"/>
            <a:ext cx="1682420" cy="1682420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1240006" y="4772808"/>
            <a:ext cx="1682420" cy="1682420"/>
          </a:xfrm>
          <a:prstGeom prst="diamond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 userDrawn="1"/>
        </p:nvSpPr>
        <p:spPr>
          <a:xfrm>
            <a:off x="1232152" y="3020947"/>
            <a:ext cx="1682420" cy="1682420"/>
          </a:xfrm>
          <a:prstGeom prst="diamond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 userDrawn="1"/>
        </p:nvSpPr>
        <p:spPr>
          <a:xfrm>
            <a:off x="344380" y="2134544"/>
            <a:ext cx="1682420" cy="1682420"/>
          </a:xfrm>
          <a:prstGeom prst="diamond">
            <a:avLst/>
          </a:prstGeom>
          <a:solidFill>
            <a:srgbClr val="F59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 userDrawn="1">
            <p:ph type="ctrTitle"/>
          </p:nvPr>
        </p:nvSpPr>
        <p:spPr>
          <a:xfrm>
            <a:off x="4834008" y="2486468"/>
            <a:ext cx="6638783" cy="1173702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/>
          </p:nvPr>
        </p:nvSpPr>
        <p:spPr>
          <a:xfrm>
            <a:off x="4834009" y="3801594"/>
            <a:ext cx="6638783" cy="813943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9DBF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9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0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43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꼬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 userDrawn="1"/>
        </p:nvSpPr>
        <p:spPr>
          <a:xfrm rot="2025496">
            <a:off x="9112911" y="4042237"/>
            <a:ext cx="2790390" cy="2790391"/>
          </a:xfrm>
          <a:prstGeom prst="diamond">
            <a:avLst/>
          </a:prstGeom>
          <a:solidFill>
            <a:srgbClr val="F371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 userDrawn="1"/>
        </p:nvSpPr>
        <p:spPr>
          <a:xfrm rot="1207807">
            <a:off x="9307709" y="3998054"/>
            <a:ext cx="2790390" cy="2790391"/>
          </a:xfrm>
          <a:prstGeom prst="diamond">
            <a:avLst/>
          </a:prstGeom>
          <a:solidFill>
            <a:srgbClr val="F08C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 userDrawn="1"/>
        </p:nvSpPr>
        <p:spPr>
          <a:xfrm>
            <a:off x="9268180" y="3877813"/>
            <a:ext cx="2790390" cy="2790391"/>
          </a:xfrm>
          <a:prstGeom prst="diamond">
            <a:avLst/>
          </a:prstGeom>
          <a:solidFill>
            <a:srgbClr val="E8ECED"/>
          </a:solidFill>
          <a:ln w="76200">
            <a:solidFill>
              <a:srgbClr val="A4CB3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 userDrawn="1"/>
        </p:nvSpPr>
        <p:spPr>
          <a:xfrm rot="10800000" flipH="1" flipV="1">
            <a:off x="0" y="326570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 userDrawn="1"/>
        </p:nvSpPr>
        <p:spPr>
          <a:xfrm flipH="1" flipV="1">
            <a:off x="11480168" y="-1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4550" y="2108976"/>
            <a:ext cx="8302900" cy="180838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25174" y="4743899"/>
            <a:ext cx="1676401" cy="10977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2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04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1567429" y="2393785"/>
            <a:ext cx="10624571" cy="2348718"/>
            <a:chOff x="2449263" y="2900090"/>
            <a:chExt cx="12751987" cy="2819014"/>
          </a:xfrm>
          <a:solidFill>
            <a:srgbClr val="46222E"/>
          </a:solidFill>
        </p:grpSpPr>
        <p:sp>
          <p:nvSpPr>
            <p:cNvPr id="12" name="평행 사변형 11"/>
            <p:cNvSpPr/>
            <p:nvPr/>
          </p:nvSpPr>
          <p:spPr>
            <a:xfrm flipV="1">
              <a:off x="2449263" y="2900090"/>
              <a:ext cx="9817100" cy="2819014"/>
            </a:xfrm>
            <a:prstGeom prst="parallelogram">
              <a:avLst>
                <a:gd name="adj" fmla="val 996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08863" y="2900090"/>
              <a:ext cx="5792387" cy="2819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다이아몬드 13"/>
          <p:cNvSpPr/>
          <p:nvPr userDrawn="1"/>
        </p:nvSpPr>
        <p:spPr>
          <a:xfrm>
            <a:off x="1218248" y="245790"/>
            <a:ext cx="3639952" cy="3639953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/>
          <p:cNvSpPr/>
          <p:nvPr userDrawn="1"/>
        </p:nvSpPr>
        <p:spPr>
          <a:xfrm>
            <a:off x="334713" y="330440"/>
            <a:ext cx="1682420" cy="1682420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 userDrawn="1"/>
        </p:nvSpPr>
        <p:spPr>
          <a:xfrm>
            <a:off x="2138956" y="3894649"/>
            <a:ext cx="1682420" cy="1682420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 userDrawn="1"/>
        </p:nvSpPr>
        <p:spPr>
          <a:xfrm>
            <a:off x="1240006" y="4772808"/>
            <a:ext cx="1682420" cy="1682420"/>
          </a:xfrm>
          <a:prstGeom prst="diamond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 userDrawn="1"/>
        </p:nvSpPr>
        <p:spPr>
          <a:xfrm>
            <a:off x="1232152" y="3020947"/>
            <a:ext cx="1682420" cy="1682420"/>
          </a:xfrm>
          <a:prstGeom prst="diamond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 userDrawn="1"/>
        </p:nvSpPr>
        <p:spPr>
          <a:xfrm>
            <a:off x="344380" y="2134544"/>
            <a:ext cx="1682420" cy="1682420"/>
          </a:xfrm>
          <a:prstGeom prst="diamond">
            <a:avLst/>
          </a:prstGeom>
          <a:solidFill>
            <a:srgbClr val="F59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ctrTitle"/>
          </p:nvPr>
        </p:nvSpPr>
        <p:spPr>
          <a:xfrm>
            <a:off x="4834008" y="2486468"/>
            <a:ext cx="6638783" cy="1173702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4834009" y="3801594"/>
            <a:ext cx="6638783" cy="813943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9DBF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5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 userDrawn="1"/>
        </p:nvSpPr>
        <p:spPr>
          <a:xfrm rot="2025496">
            <a:off x="1523048" y="1236390"/>
            <a:ext cx="3639952" cy="3639953"/>
          </a:xfrm>
          <a:prstGeom prst="diamond">
            <a:avLst/>
          </a:prstGeom>
          <a:solidFill>
            <a:srgbClr val="F371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 userDrawn="1"/>
        </p:nvSpPr>
        <p:spPr>
          <a:xfrm rot="1207807">
            <a:off x="1582315" y="1236390"/>
            <a:ext cx="3639952" cy="3639953"/>
          </a:xfrm>
          <a:prstGeom prst="diamond">
            <a:avLst/>
          </a:prstGeom>
          <a:solidFill>
            <a:srgbClr val="F08C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 userDrawn="1"/>
        </p:nvSpPr>
        <p:spPr>
          <a:xfrm>
            <a:off x="1370648" y="1236390"/>
            <a:ext cx="3639952" cy="3639953"/>
          </a:xfrm>
          <a:prstGeom prst="diamond">
            <a:avLst/>
          </a:prstGeom>
          <a:solidFill>
            <a:srgbClr val="E8ECED"/>
          </a:solidFill>
          <a:ln w="76200">
            <a:solidFill>
              <a:srgbClr val="A4CB3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 userDrawn="1"/>
        </p:nvCxnSpPr>
        <p:spPr>
          <a:xfrm>
            <a:off x="5356415" y="2015067"/>
            <a:ext cx="4986867" cy="0"/>
          </a:xfrm>
          <a:prstGeom prst="line">
            <a:avLst/>
          </a:prstGeom>
          <a:ln w="12700">
            <a:solidFill>
              <a:srgbClr val="A4CB3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5401733" y="961278"/>
            <a:ext cx="4896232" cy="777301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0" name="텍스트 개체 틀 2"/>
          <p:cNvSpPr>
            <a:spLocks noGrp="1"/>
          </p:cNvSpPr>
          <p:nvPr>
            <p:ph type="body" idx="1"/>
          </p:nvPr>
        </p:nvSpPr>
        <p:spPr>
          <a:xfrm>
            <a:off x="5401733" y="2341639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1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3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4" name="텍스트 개체 틀 2"/>
          <p:cNvSpPr>
            <a:spLocks noGrp="1"/>
          </p:cNvSpPr>
          <p:nvPr>
            <p:ph type="body" idx="13"/>
          </p:nvPr>
        </p:nvSpPr>
        <p:spPr>
          <a:xfrm>
            <a:off x="5401733" y="3158931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5" name="텍스트 개체 틀 2"/>
          <p:cNvSpPr>
            <a:spLocks noGrp="1"/>
          </p:cNvSpPr>
          <p:nvPr>
            <p:ph type="body" idx="14"/>
          </p:nvPr>
        </p:nvSpPr>
        <p:spPr>
          <a:xfrm>
            <a:off x="5401733" y="3959166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6" name="텍스트 개체 틀 2"/>
          <p:cNvSpPr>
            <a:spLocks noGrp="1"/>
          </p:cNvSpPr>
          <p:nvPr>
            <p:ph type="body" idx="15"/>
          </p:nvPr>
        </p:nvSpPr>
        <p:spPr>
          <a:xfrm>
            <a:off x="5401733" y="4769992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0871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5992586" y="2097351"/>
            <a:ext cx="206829" cy="2663298"/>
          </a:xfrm>
          <a:prstGeom prst="rect">
            <a:avLst/>
          </a:prstGeom>
          <a:pattFill prst="ltUpDiag">
            <a:fgClr>
              <a:schemeClr val="bg1"/>
            </a:fgClr>
            <a:bgClr>
              <a:srgbClr val="46222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각 삼각형 18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 userDrawn="1"/>
        </p:nvSpPr>
        <p:spPr>
          <a:xfrm>
            <a:off x="8986322" y="3484902"/>
            <a:ext cx="1275747" cy="1275747"/>
          </a:xfrm>
          <a:prstGeom prst="diamond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다이아몬드 36"/>
          <p:cNvSpPr/>
          <p:nvPr userDrawn="1"/>
        </p:nvSpPr>
        <p:spPr>
          <a:xfrm>
            <a:off x="7710575" y="3484902"/>
            <a:ext cx="1275747" cy="1275747"/>
          </a:xfrm>
          <a:prstGeom prst="diamond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다이아몬드 37"/>
          <p:cNvSpPr/>
          <p:nvPr userDrawn="1"/>
        </p:nvSpPr>
        <p:spPr>
          <a:xfrm>
            <a:off x="6434828" y="3484902"/>
            <a:ext cx="1275747" cy="1275747"/>
          </a:xfrm>
          <a:prstGeom prst="diamond">
            <a:avLst/>
          </a:prstGeom>
          <a:solidFill>
            <a:srgbClr val="F59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1611086" y="2307771"/>
            <a:ext cx="4211932" cy="1177131"/>
          </a:xfrm>
        </p:spPr>
        <p:txBody>
          <a:bodyPr anchor="b">
            <a:no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0" name="텍스트 개체 틀 2"/>
          <p:cNvSpPr>
            <a:spLocks noGrp="1"/>
          </p:cNvSpPr>
          <p:nvPr>
            <p:ph type="body" idx="1"/>
          </p:nvPr>
        </p:nvSpPr>
        <p:spPr>
          <a:xfrm>
            <a:off x="1611086" y="3624943"/>
            <a:ext cx="4217334" cy="1135706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1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4" name="텍스트 개체 틀 2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44983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838200" y="616430"/>
            <a:ext cx="9036610" cy="107425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0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89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4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 userDrawn="1"/>
        </p:nvSpPr>
        <p:spPr>
          <a:xfrm rot="2025496">
            <a:off x="1523048" y="1236390"/>
            <a:ext cx="3639952" cy="3639953"/>
          </a:xfrm>
          <a:prstGeom prst="diamond">
            <a:avLst/>
          </a:prstGeom>
          <a:solidFill>
            <a:srgbClr val="F371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 userDrawn="1"/>
        </p:nvSpPr>
        <p:spPr>
          <a:xfrm rot="1207807">
            <a:off x="1582315" y="1236390"/>
            <a:ext cx="3639952" cy="3639953"/>
          </a:xfrm>
          <a:prstGeom prst="diamond">
            <a:avLst/>
          </a:prstGeom>
          <a:solidFill>
            <a:srgbClr val="F08C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 userDrawn="1"/>
        </p:nvSpPr>
        <p:spPr>
          <a:xfrm>
            <a:off x="1370648" y="1236390"/>
            <a:ext cx="3639952" cy="3639953"/>
          </a:xfrm>
          <a:prstGeom prst="diamond">
            <a:avLst/>
          </a:prstGeom>
          <a:solidFill>
            <a:srgbClr val="E8ECED"/>
          </a:solidFill>
          <a:ln w="76200">
            <a:solidFill>
              <a:srgbClr val="A4CB3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5356415" y="2015067"/>
            <a:ext cx="4986867" cy="0"/>
          </a:xfrm>
          <a:prstGeom prst="line">
            <a:avLst/>
          </a:prstGeom>
          <a:ln w="12700">
            <a:solidFill>
              <a:srgbClr val="A4CB3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1733" y="961278"/>
            <a:ext cx="4896232" cy="777301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1733" y="2341639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텍스트 개체 틀 2"/>
          <p:cNvSpPr>
            <a:spLocks noGrp="1"/>
          </p:cNvSpPr>
          <p:nvPr>
            <p:ph type="body" idx="13"/>
          </p:nvPr>
        </p:nvSpPr>
        <p:spPr>
          <a:xfrm>
            <a:off x="5401733" y="3158931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텍스트 개체 틀 2"/>
          <p:cNvSpPr>
            <a:spLocks noGrp="1"/>
          </p:cNvSpPr>
          <p:nvPr>
            <p:ph type="body" idx="14"/>
          </p:nvPr>
        </p:nvSpPr>
        <p:spPr>
          <a:xfrm>
            <a:off x="5401733" y="3959166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텍스트 개체 틀 2"/>
          <p:cNvSpPr>
            <a:spLocks noGrp="1"/>
          </p:cNvSpPr>
          <p:nvPr>
            <p:ph type="body" idx="15"/>
          </p:nvPr>
        </p:nvSpPr>
        <p:spPr>
          <a:xfrm>
            <a:off x="5401733" y="4769992"/>
            <a:ext cx="4907038" cy="70764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4658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9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3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64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0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500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꼬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 userDrawn="1"/>
        </p:nvSpPr>
        <p:spPr>
          <a:xfrm rot="2025496">
            <a:off x="9112911" y="4042237"/>
            <a:ext cx="2790390" cy="2790391"/>
          </a:xfrm>
          <a:prstGeom prst="diamond">
            <a:avLst/>
          </a:prstGeom>
          <a:solidFill>
            <a:srgbClr val="F371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 userDrawn="1"/>
        </p:nvSpPr>
        <p:spPr>
          <a:xfrm rot="1207807">
            <a:off x="9307709" y="3998054"/>
            <a:ext cx="2790390" cy="2790391"/>
          </a:xfrm>
          <a:prstGeom prst="diamond">
            <a:avLst/>
          </a:prstGeom>
          <a:solidFill>
            <a:srgbClr val="F08C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 userDrawn="1"/>
        </p:nvSpPr>
        <p:spPr>
          <a:xfrm>
            <a:off x="9268180" y="3877813"/>
            <a:ext cx="2790390" cy="2790391"/>
          </a:xfrm>
          <a:prstGeom prst="diamond">
            <a:avLst/>
          </a:prstGeom>
          <a:solidFill>
            <a:srgbClr val="E8ECED"/>
          </a:solidFill>
          <a:ln w="76200">
            <a:solidFill>
              <a:srgbClr val="A4CB3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 userDrawn="1"/>
        </p:nvSpPr>
        <p:spPr>
          <a:xfrm rot="10800000" flipH="1" flipV="1">
            <a:off x="0" y="326570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 userDrawn="1"/>
        </p:nvSpPr>
        <p:spPr>
          <a:xfrm flipH="1" flipV="1">
            <a:off x="11480168" y="-1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4550" y="2108976"/>
            <a:ext cx="8302900" cy="180838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25174" y="4743899"/>
            <a:ext cx="1676401" cy="10977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2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91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5992586" y="2097351"/>
            <a:ext cx="206829" cy="2663298"/>
          </a:xfrm>
          <a:prstGeom prst="rect">
            <a:avLst/>
          </a:prstGeom>
          <a:pattFill prst="ltUpDiag">
            <a:fgClr>
              <a:schemeClr val="bg1"/>
            </a:fgClr>
            <a:bgClr>
              <a:srgbClr val="46222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각 삼각형 18"/>
          <p:cNvSpPr/>
          <p:nvPr userDrawn="1"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 userDrawn="1"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8986322" y="3484902"/>
            <a:ext cx="1275747" cy="1275747"/>
          </a:xfrm>
          <a:prstGeom prst="diamond">
            <a:avLst/>
          </a:prstGeom>
          <a:solidFill>
            <a:srgbClr val="A4C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다이아몬드 27"/>
          <p:cNvSpPr/>
          <p:nvPr userDrawn="1"/>
        </p:nvSpPr>
        <p:spPr>
          <a:xfrm>
            <a:off x="7710575" y="3484902"/>
            <a:ext cx="1275747" cy="1275747"/>
          </a:xfrm>
          <a:prstGeom prst="diamond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다이아몬드 30"/>
          <p:cNvSpPr/>
          <p:nvPr userDrawn="1"/>
        </p:nvSpPr>
        <p:spPr>
          <a:xfrm>
            <a:off x="6434828" y="3484902"/>
            <a:ext cx="1275747" cy="1275747"/>
          </a:xfrm>
          <a:prstGeom prst="diamond">
            <a:avLst/>
          </a:prstGeom>
          <a:solidFill>
            <a:srgbClr val="F59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611086" y="2307771"/>
            <a:ext cx="4211932" cy="1177131"/>
          </a:xfrm>
        </p:spPr>
        <p:txBody>
          <a:bodyPr anchor="b">
            <a:no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 userDrawn="1">
            <p:ph type="body" idx="1"/>
          </p:nvPr>
        </p:nvSpPr>
        <p:spPr>
          <a:xfrm>
            <a:off x="1611086" y="3624943"/>
            <a:ext cx="4217334" cy="1135706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텍스트 개체 틀 2"/>
          <p:cNvSpPr>
            <a:spLocks noGrp="1"/>
          </p:cNvSpPr>
          <p:nvPr userDrawn="1"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9192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838200" y="616430"/>
            <a:ext cx="9036610" cy="107425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35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294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95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22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6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4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F8A2E-A2D6-47BB-A68C-25873D50CD1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ACDEF-A0DC-4D79-BDF1-58C53CECE14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6004719" y="1229783"/>
            <a:ext cx="182562" cy="10435698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1965213" y="-634056"/>
            <a:ext cx="162680" cy="2256901"/>
          </a:xfrm>
          <a:prstGeom prst="rect">
            <a:avLst/>
          </a:prstGeom>
          <a:pattFill prst="ltUpDiag">
            <a:fgClr>
              <a:srgbClr val="46222E"/>
            </a:fgClr>
            <a:bgClr>
              <a:srgbClr val="F598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 rot="18900000">
            <a:off x="10087097" y="220345"/>
            <a:ext cx="548097" cy="548097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11089606" y="1236833"/>
            <a:ext cx="548097" cy="548097"/>
          </a:xfrm>
          <a:prstGeom prst="diamond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401422" y="913554"/>
            <a:ext cx="548097" cy="548097"/>
          </a:xfrm>
          <a:prstGeom prst="diamond">
            <a:avLst/>
          </a:prstGeom>
          <a:solidFill>
            <a:srgbClr val="F59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10429107" y="247118"/>
            <a:ext cx="1185820" cy="1185820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5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E8E9EB"/>
              </a:gs>
              <a:gs pos="42000">
                <a:srgbClr val="FFFFFF"/>
              </a:gs>
              <a:gs pos="59000">
                <a:srgbClr val="F6F6F6"/>
              </a:gs>
              <a:gs pos="0">
                <a:srgbClr val="FFFFFF"/>
              </a:gs>
              <a:gs pos="100000">
                <a:srgbClr val="E5E5E7"/>
              </a:gs>
              <a:gs pos="100000">
                <a:srgbClr val="DADBD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6004719" y="1229783"/>
            <a:ext cx="182562" cy="10435698"/>
          </a:xfrm>
          <a:prstGeom prst="rect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1965213" y="-634056"/>
            <a:ext cx="162680" cy="2256901"/>
          </a:xfrm>
          <a:prstGeom prst="rect">
            <a:avLst/>
          </a:prstGeom>
          <a:pattFill prst="ltUpDiag">
            <a:fgClr>
              <a:srgbClr val="46222E"/>
            </a:fgClr>
            <a:bgClr>
              <a:srgbClr val="9DBF3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 rot="18900000">
            <a:off x="10087097" y="220345"/>
            <a:ext cx="548097" cy="548097"/>
          </a:xfrm>
          <a:prstGeom prst="diamond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11089606" y="1236833"/>
            <a:ext cx="548097" cy="548097"/>
          </a:xfrm>
          <a:prstGeom prst="diamond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11401422" y="913554"/>
            <a:ext cx="548097" cy="548097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10429107" y="247118"/>
            <a:ext cx="1185820" cy="1185820"/>
          </a:xfrm>
          <a:prstGeom prst="diamond">
            <a:avLst/>
          </a:prstGeom>
          <a:solidFill>
            <a:srgbClr val="F0EC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616430"/>
            <a:ext cx="9568132" cy="1074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BDFA8-1EBD-4E91-B699-096830879DF0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3D33-B2F3-4F91-9F59-10930B634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3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6" r:id="rId2"/>
    <p:sldLayoutId id="2147483677" r:id="rId3"/>
    <p:sldLayoutId id="2147483662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chanmi-kim/jeju-double-dragon-tou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34008" y="2486468"/>
            <a:ext cx="6906543" cy="1173702"/>
          </a:xfrm>
        </p:spPr>
        <p:txBody>
          <a:bodyPr/>
          <a:lstStyle/>
          <a:p>
            <a:r>
              <a:rPr lang="en-US" altLang="ko-KR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rPr>
              <a:t>D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OUBLE </a:t>
            </a:r>
            <a:r>
              <a:rPr lang="en-US" altLang="ko-KR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rPr>
              <a:t>D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RAGON </a:t>
            </a:r>
            <a:r>
              <a:rPr lang="en-US" altLang="ko-KR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rPr>
              <a:t>T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OUR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dirty="0" err="1" smtClean="0">
                <a:latin typeface="배달의민족 도현" pitchFamily="50" charset="-127"/>
                <a:ea typeface="배달의민족 도현" pitchFamily="50" charset="-127"/>
              </a:rPr>
              <a:t>Jeju</a:t>
            </a:r>
            <a:r>
              <a:rPr lang="en-US" altLang="ko-KR" sz="2400" dirty="0" smtClean="0">
                <a:latin typeface="배달의민족 도현" pitchFamily="50" charset="-127"/>
                <a:ea typeface="배달의민족 도현" pitchFamily="50" charset="-127"/>
              </a:rPr>
              <a:t> Travel Management Program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제주도 여행 관리 프로그램</a:t>
            </a:r>
            <a:endParaRPr lang="ko-KR" altLang="en-US" sz="2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49004" y="5197193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 smtClean="0"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4000" dirty="0" smtClean="0"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40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7012" y="5000061"/>
            <a:ext cx="5323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itchFamily="18" charset="-127"/>
                <a:ea typeface="배달의민족 주아" pitchFamily="18" charset="-127"/>
                <a:hlinkClick r:id="rId2"/>
              </a:rPr>
              <a:t>https://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  <a:hlinkClick r:id="rId2"/>
              </a:rPr>
              <a:t>github.com/chanmi-kim/jeju-double-dragon-tour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2855" y="5893505"/>
            <a:ext cx="5989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엄현철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정희진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김동성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박준우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김병준</a:t>
            </a:r>
            <a:endParaRPr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8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3" cstate="print"/>
          <a:srcRect b="26208"/>
          <a:stretch>
            <a:fillRect/>
          </a:stretch>
        </p:blipFill>
        <p:spPr bwMode="auto">
          <a:xfrm flipH="1">
            <a:off x="5364527" y="1203307"/>
            <a:ext cx="1033395" cy="1186209"/>
          </a:xfrm>
          <a:prstGeom prst="rect">
            <a:avLst/>
          </a:prstGeom>
          <a:noFill/>
        </p:spPr>
      </p:pic>
      <p:pic>
        <p:nvPicPr>
          <p:cNvPr id="9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4" cstate="print"/>
          <a:srcRect b="24400"/>
          <a:stretch>
            <a:fillRect/>
          </a:stretch>
        </p:blipFill>
        <p:spPr bwMode="auto">
          <a:xfrm flipH="1">
            <a:off x="6186139" y="1174250"/>
            <a:ext cx="1033395" cy="1215266"/>
          </a:xfrm>
          <a:prstGeom prst="rect">
            <a:avLst/>
          </a:prstGeom>
          <a:noFill/>
        </p:spPr>
      </p:pic>
      <p:pic>
        <p:nvPicPr>
          <p:cNvPr id="10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5" cstate="print"/>
          <a:srcRect b="27592"/>
          <a:stretch>
            <a:fillRect/>
          </a:stretch>
        </p:blipFill>
        <p:spPr bwMode="auto">
          <a:xfrm flipH="1">
            <a:off x="7076762" y="1225555"/>
            <a:ext cx="1033395" cy="1163962"/>
          </a:xfrm>
          <a:prstGeom prst="rect">
            <a:avLst/>
          </a:prstGeom>
          <a:noFill/>
        </p:spPr>
      </p:pic>
      <p:pic>
        <p:nvPicPr>
          <p:cNvPr id="11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6" cstate="print"/>
          <a:srcRect b="28665"/>
          <a:stretch>
            <a:fillRect/>
          </a:stretch>
        </p:blipFill>
        <p:spPr bwMode="auto">
          <a:xfrm flipH="1">
            <a:off x="7946450" y="1242805"/>
            <a:ext cx="1033395" cy="1146711"/>
          </a:xfrm>
          <a:prstGeom prst="rect">
            <a:avLst/>
          </a:prstGeom>
          <a:noFill/>
        </p:spPr>
      </p:pic>
      <p:pic>
        <p:nvPicPr>
          <p:cNvPr id="12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7" cstate="print"/>
          <a:srcRect b="29027"/>
          <a:stretch>
            <a:fillRect/>
          </a:stretch>
        </p:blipFill>
        <p:spPr bwMode="auto">
          <a:xfrm flipH="1">
            <a:off x="8892513" y="1248627"/>
            <a:ext cx="1033395" cy="1140889"/>
          </a:xfrm>
          <a:prstGeom prst="rect">
            <a:avLst/>
          </a:prstGeom>
          <a:noFill/>
        </p:spPr>
      </p:pic>
      <p:pic>
        <p:nvPicPr>
          <p:cNvPr id="13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8" cstate="print"/>
          <a:srcRect b="31311"/>
          <a:stretch>
            <a:fillRect/>
          </a:stretch>
        </p:blipFill>
        <p:spPr bwMode="auto">
          <a:xfrm flipH="1">
            <a:off x="9795654" y="1285334"/>
            <a:ext cx="1033395" cy="1104181"/>
          </a:xfrm>
          <a:prstGeom prst="rect">
            <a:avLst/>
          </a:prstGeom>
          <a:noFill/>
        </p:spPr>
      </p:pic>
      <p:pic>
        <p:nvPicPr>
          <p:cNvPr id="69636" name="Picture 4" descr="C:\Users\sist53\Downloads\calenda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34675" y="3555006"/>
            <a:ext cx="588963" cy="588963"/>
          </a:xfrm>
          <a:prstGeom prst="rect">
            <a:avLst/>
          </a:prstGeom>
          <a:noFill/>
        </p:spPr>
      </p:pic>
      <p:pic>
        <p:nvPicPr>
          <p:cNvPr id="69637" name="Picture 5" descr="C:\Users\sist53\Downloads\github-logo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4579" y="2605584"/>
            <a:ext cx="804913" cy="80491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041119" y="1171103"/>
            <a:ext cx="1880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</a:t>
            </a:r>
          </a:p>
          <a:p>
            <a:pPr algn="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Consol</a:t>
            </a:r>
          </a:p>
          <a:p>
            <a:pPr algn="r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Project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9638" name="Picture 6" descr="C:\Users\sist53\Downloads\money-bag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39738" y="5145208"/>
            <a:ext cx="797608" cy="79760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585296" y="4236230"/>
            <a:ext cx="817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FIND</a:t>
            </a:r>
          </a:p>
          <a:p>
            <a:pPr algn="ctr"/>
            <a:r>
              <a:rPr lang="en-US" altLang="ko-KR" sz="24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OUT</a:t>
            </a:r>
            <a:endParaRPr lang="ko-KR" altLang="en-US" sz="2400" dirty="0">
              <a:solidFill>
                <a:srgbClr val="9DBF3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3029039" y="5016261"/>
            <a:ext cx="253302" cy="218364"/>
          </a:xfrm>
          <a:prstGeom prst="triangle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03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1325" y="3962123"/>
            <a:ext cx="3520366" cy="1030807"/>
            <a:chOff x="6601325" y="3962123"/>
            <a:chExt cx="3520366" cy="1030807"/>
          </a:xfrm>
        </p:grpSpPr>
        <p:pic>
          <p:nvPicPr>
            <p:cNvPr id="6" name="Picture 2" descr="D:\class\java_3조\image\자바3조 캐릭터\병준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1325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7" name="Picture 3" descr="D:\class\java_3조\image\자바3조 캐릭터\준우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58393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8" name="Picture 4" descr="D:\class\java_3조\image\자바3조 캐릭터\찬미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24986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9" name="Picture 5" descr="D:\class\java_3조\image\자바3조 캐릭터\현철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20154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0" name="Picture 6" descr="D:\class\java_3조\image\자바3조 캐릭터\희진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858172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1" name="Picture 7" descr="D:\class\java_3조\image\자바3조 캐릭터\동성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59029" y="3962123"/>
              <a:ext cx="662662" cy="1030807"/>
            </a:xfrm>
            <a:prstGeom prst="rect">
              <a:avLst/>
            </a:prstGeom>
            <a:noFill/>
          </p:spPr>
        </p:pic>
      </p:grpSp>
      <p:sp>
        <p:nvSpPr>
          <p:cNvPr id="12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OUBLE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RAGON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T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OUR</a:t>
            </a:r>
          </a:p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노가다 작업의 산출물이랄까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테마리스트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4409" y="2715130"/>
            <a:ext cx="546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식별자</a:t>
            </a:r>
            <a:r>
              <a:rPr lang="ko-KR" altLang="en-US" dirty="0" smtClean="0">
                <a:cs typeface="Arial Unicode MS" pitchFamily="50" charset="-127"/>
              </a:rPr>
              <a:t>■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장소</a:t>
            </a:r>
            <a:r>
              <a:rPr lang="ko-KR" altLang="en-US" dirty="0" smtClean="0">
                <a:cs typeface="Arial Unicode MS" pitchFamily="50" charset="-127"/>
              </a:rPr>
              <a:t>■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설명</a:t>
            </a:r>
            <a:r>
              <a:rPr lang="ko-KR" altLang="en-US" dirty="0" smtClean="0">
                <a:cs typeface="Arial Unicode MS" pitchFamily="50" charset="-127"/>
              </a:rPr>
              <a:t>■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주소</a:t>
            </a:r>
            <a:r>
              <a:rPr lang="ko-KR" altLang="en-US" dirty="0" smtClean="0">
                <a:cs typeface="Arial Unicode MS" pitchFamily="50" charset="-127"/>
              </a:rPr>
              <a:t>■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평균가격</a:t>
            </a:r>
            <a:r>
              <a:rPr lang="ko-KR" altLang="en-US" dirty="0" smtClean="0">
                <a:cs typeface="Arial Unicode MS" pitchFamily="50" charset="-127"/>
              </a:rPr>
              <a:t>■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평점</a:t>
            </a:r>
            <a:endParaRPr lang="en-US" altLang="ko-KR" dirty="0" smtClean="0">
              <a:ea typeface="+mj-ea"/>
              <a:cs typeface="Arial Unicode MS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762" y="1603856"/>
            <a:ext cx="63912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762" y="2585441"/>
            <a:ext cx="55435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5762" y="3519401"/>
            <a:ext cx="63055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5762" y="4453361"/>
            <a:ext cx="75628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5762" y="5406372"/>
            <a:ext cx="5960731" cy="86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그룹 19"/>
          <p:cNvGrpSpPr/>
          <p:nvPr/>
        </p:nvGrpSpPr>
        <p:grpSpPr>
          <a:xfrm>
            <a:off x="8694398" y="4094329"/>
            <a:ext cx="2905425" cy="2006221"/>
            <a:chOff x="8708046" y="3643952"/>
            <a:chExt cx="2905425" cy="2006221"/>
          </a:xfrm>
        </p:grpSpPr>
        <p:sp>
          <p:nvSpPr>
            <p:cNvPr id="13" name="TextBox 12"/>
            <p:cNvSpPr txBox="1"/>
            <p:nvPr/>
          </p:nvSpPr>
          <p:spPr>
            <a:xfrm>
              <a:off x="8708046" y="3677566"/>
              <a:ext cx="290542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카페 </a:t>
              </a:r>
              <a:r>
                <a:rPr lang="en-US" altLang="ko-KR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: CAFE001</a:t>
              </a:r>
            </a:p>
            <a:p>
              <a:r>
                <a:rPr lang="ko-KR" altLang="en-US" sz="2400" dirty="0" err="1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맛집</a:t>
              </a:r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 </a:t>
              </a:r>
              <a:r>
                <a:rPr lang="en-US" altLang="ko-KR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: FOOD001</a:t>
              </a:r>
            </a:p>
            <a:p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숙박 </a:t>
              </a:r>
              <a:r>
                <a:rPr lang="en-US" altLang="ko-KR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: STAY001</a:t>
              </a:r>
            </a:p>
            <a:p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명소 </a:t>
              </a:r>
              <a:r>
                <a:rPr lang="en-US" altLang="ko-KR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: PLACE001</a:t>
              </a:r>
            </a:p>
            <a:p>
              <a:r>
                <a:rPr lang="ko-KR" altLang="en-US" sz="2400" dirty="0" err="1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액티비티</a:t>
              </a:r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 </a:t>
              </a:r>
              <a:r>
                <a:rPr lang="en-US" altLang="ko-KR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: ACTI001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727743" y="3643952"/>
              <a:ext cx="2866030" cy="2006221"/>
            </a:xfrm>
            <a:prstGeom prst="rect">
              <a:avLst/>
            </a:prstGeom>
            <a:noFill/>
            <a:ln w="19050"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692642" y="3447336"/>
            <a:ext cx="1710725" cy="523220"/>
            <a:chOff x="8692642" y="3447336"/>
            <a:chExt cx="1710725" cy="523220"/>
          </a:xfrm>
        </p:grpSpPr>
        <p:sp>
          <p:nvSpPr>
            <p:cNvPr id="23" name="직사각형 22"/>
            <p:cNvSpPr/>
            <p:nvPr/>
          </p:nvSpPr>
          <p:spPr>
            <a:xfrm>
              <a:off x="8695516" y="3451771"/>
              <a:ext cx="1704976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692642" y="3447336"/>
              <a:ext cx="17107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식별자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 예시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703796" y="2649707"/>
            <a:ext cx="4237474" cy="487632"/>
          </a:xfrm>
          <a:prstGeom prst="rect">
            <a:avLst/>
          </a:prstGeom>
          <a:noFill/>
          <a:ln w="19050">
            <a:solidFill>
              <a:srgbClr val="9DB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교통편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0784" y="3985747"/>
            <a:ext cx="641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FG</a:t>
            </a:r>
            <a:r>
              <a:rPr lang="ko-KR" altLang="en-US" sz="2000" dirty="0" err="1" smtClean="0">
                <a:latin typeface="배달의민족 주아" pitchFamily="18" charset="-127"/>
                <a:ea typeface="배달의민족 주아" pitchFamily="18" charset="-127"/>
              </a:rPr>
              <a:t>식별자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출발도시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항공사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출발시간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도착시간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가격</a:t>
            </a:r>
            <a:endParaRPr lang="en-US" altLang="ko-KR" sz="2000" dirty="0" smtClean="0">
              <a:ea typeface="+mj-ea"/>
              <a:cs typeface="Arial Unicode MS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0785" y="4482088"/>
            <a:ext cx="636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FC</a:t>
            </a:r>
            <a:r>
              <a:rPr lang="ko-KR" altLang="en-US" sz="2000" dirty="0" err="1" smtClean="0">
                <a:latin typeface="배달의민족 주아" pitchFamily="18" charset="-127"/>
                <a:ea typeface="배달의민족 주아" pitchFamily="18" charset="-127"/>
              </a:rPr>
              <a:t>식별자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도착도시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항공사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출발시간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도착시간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가격</a:t>
            </a:r>
            <a:endParaRPr lang="en-US" altLang="ko-KR" sz="2000" dirty="0" smtClean="0">
              <a:ea typeface="+mj-ea"/>
              <a:cs typeface="Arial Unicode MS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0785" y="4978429"/>
            <a:ext cx="636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SG</a:t>
            </a:r>
            <a:r>
              <a:rPr lang="ko-KR" altLang="en-US" sz="2000" dirty="0" err="1" smtClean="0">
                <a:latin typeface="배달의민족 주아" pitchFamily="18" charset="-127"/>
                <a:ea typeface="배달의민족 주아" pitchFamily="18" charset="-127"/>
              </a:rPr>
              <a:t>식별자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출발도시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err="1" smtClean="0">
                <a:latin typeface="배달의민족 주아" pitchFamily="18" charset="-127"/>
                <a:ea typeface="배달의민족 주아" pitchFamily="18" charset="-127"/>
              </a:rPr>
              <a:t>해운사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출발시간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도착시간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가격</a:t>
            </a:r>
            <a:endParaRPr lang="en-US" altLang="ko-KR" sz="2000" dirty="0" smtClean="0">
              <a:ea typeface="+mj-ea"/>
              <a:cs typeface="Arial Unicode MS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0785" y="5474770"/>
            <a:ext cx="655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SC</a:t>
            </a:r>
            <a:r>
              <a:rPr lang="ko-KR" altLang="en-US" sz="2000" dirty="0" err="1" smtClean="0">
                <a:latin typeface="배달의민족 주아" pitchFamily="18" charset="-127"/>
                <a:ea typeface="배달의민족 주아" pitchFamily="18" charset="-127"/>
              </a:rPr>
              <a:t>식별자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도착도시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err="1" smtClean="0">
                <a:latin typeface="배달의민족 주아" pitchFamily="18" charset="-127"/>
                <a:ea typeface="배달의민족 주아" pitchFamily="18" charset="-127"/>
              </a:rPr>
              <a:t>해운사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출발시간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도착시간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가격</a:t>
            </a:r>
            <a:endParaRPr lang="en-US" altLang="ko-KR" sz="2000" dirty="0" smtClean="0">
              <a:ea typeface="+mj-ea"/>
              <a:cs typeface="Arial Unicode MS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022" y="2836559"/>
            <a:ext cx="33051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444" y="1842822"/>
            <a:ext cx="33813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0030" y="2871853"/>
            <a:ext cx="36957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278" y="1827771"/>
            <a:ext cx="37147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5"/>
          <p:cNvGrpSpPr/>
          <p:nvPr/>
        </p:nvGrpSpPr>
        <p:grpSpPr>
          <a:xfrm>
            <a:off x="8407795" y="4531058"/>
            <a:ext cx="2905425" cy="1603274"/>
            <a:chOff x="8708046" y="3643952"/>
            <a:chExt cx="2905425" cy="1603274"/>
          </a:xfrm>
        </p:grpSpPr>
        <p:sp>
          <p:nvSpPr>
            <p:cNvPr id="17" name="TextBox 16"/>
            <p:cNvSpPr txBox="1"/>
            <p:nvPr/>
          </p:nvSpPr>
          <p:spPr>
            <a:xfrm>
              <a:off x="8708046" y="3677566"/>
              <a:ext cx="29054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가는날</a:t>
              </a:r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 </a:t>
              </a:r>
              <a:r>
                <a:rPr lang="ko-KR" altLang="en-US" sz="2400" dirty="0" err="1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비행편</a:t>
              </a:r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 </a:t>
              </a:r>
              <a:r>
                <a:rPr lang="en-US" altLang="ko-KR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: FG</a:t>
              </a:r>
            </a:p>
            <a:p>
              <a:r>
                <a:rPr lang="ko-KR" altLang="en-US" sz="2400" dirty="0" err="1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오는날</a:t>
              </a:r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 </a:t>
              </a:r>
              <a:r>
                <a:rPr lang="ko-KR" altLang="en-US" sz="2400" dirty="0" err="1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비행편</a:t>
              </a:r>
              <a:r>
                <a:rPr lang="en-US" altLang="ko-KR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: FC</a:t>
              </a:r>
            </a:p>
            <a:p>
              <a:r>
                <a:rPr lang="ko-KR" altLang="en-US" sz="2400" dirty="0" err="1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가는날</a:t>
              </a:r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 배편 </a:t>
              </a:r>
              <a:r>
                <a:rPr lang="en-US" altLang="ko-KR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: SG</a:t>
              </a:r>
            </a:p>
            <a:p>
              <a:r>
                <a:rPr lang="ko-KR" altLang="en-US" sz="2400" dirty="0" err="1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오는날</a:t>
              </a:r>
              <a:r>
                <a:rPr lang="ko-KR" altLang="en-US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 배편 </a:t>
              </a:r>
              <a:r>
                <a:rPr lang="en-US" altLang="ko-KR" sz="2400" dirty="0" smtClean="0">
                  <a:latin typeface="배달의민족 주아" pitchFamily="18" charset="-127"/>
                  <a:ea typeface="배달의민족 주아" pitchFamily="18" charset="-127"/>
                  <a:cs typeface="Arial Unicode MS" pitchFamily="50" charset="-127"/>
                </a:rPr>
                <a:t>: SC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727743" y="3643952"/>
              <a:ext cx="2866030" cy="1596787"/>
            </a:xfrm>
            <a:prstGeom prst="rect">
              <a:avLst/>
            </a:prstGeom>
            <a:noFill/>
            <a:ln w="19050"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406039" y="3884065"/>
            <a:ext cx="1710725" cy="523220"/>
            <a:chOff x="8692642" y="3447336"/>
            <a:chExt cx="1710725" cy="523220"/>
          </a:xfrm>
        </p:grpSpPr>
        <p:sp>
          <p:nvSpPr>
            <p:cNvPr id="20" name="직사각형 19"/>
            <p:cNvSpPr/>
            <p:nvPr/>
          </p:nvSpPr>
          <p:spPr>
            <a:xfrm>
              <a:off x="8695516" y="3451771"/>
              <a:ext cx="1704976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92642" y="3447336"/>
              <a:ext cx="17107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식별자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 예시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917850" y="3958244"/>
            <a:ext cx="5955915" cy="2032653"/>
          </a:xfrm>
          <a:prstGeom prst="rect">
            <a:avLst/>
          </a:prstGeom>
          <a:noFill/>
          <a:ln w="19050">
            <a:solidFill>
              <a:srgbClr val="9DB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데이터구조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그 외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0294" y="3601147"/>
            <a:ext cx="137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도현" pitchFamily="50" charset="-127"/>
                <a:ea typeface="배달의민족 도현" pitchFamily="50" charset="-127"/>
              </a:rPr>
              <a:t>매칭회원</a:t>
            </a:r>
            <a:endParaRPr lang="en-US" altLang="ko-KR" sz="2400" dirty="0" smtClean="0">
              <a:latin typeface="배달의민족 도현" pitchFamily="50" charset="-127"/>
              <a:ea typeface="배달의민족 도현" pitchFamily="50" charset="-127"/>
              <a:cs typeface="Arial Unicode MS" pitchFamily="50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514" y="2152224"/>
            <a:ext cx="72580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510" y="4730166"/>
            <a:ext cx="24860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88238" y="4104958"/>
            <a:ext cx="17621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09618" y="2067569"/>
            <a:ext cx="22764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0273" y="4143334"/>
            <a:ext cx="37147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746284" y="3642092"/>
            <a:ext cx="137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itchFamily="50" charset="-127"/>
                <a:ea typeface="배달의민족 도현" pitchFamily="50" charset="-127"/>
              </a:rPr>
              <a:t>메시지</a:t>
            </a:r>
            <a:endParaRPr lang="en-US" altLang="ko-KR" sz="2400" dirty="0" smtClean="0">
              <a:latin typeface="배달의민족 도현" pitchFamily="50" charset="-127"/>
              <a:ea typeface="배달의민족 도현" pitchFamily="50" charset="-127"/>
              <a:cs typeface="Arial Unicode MS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3693" y="1560807"/>
            <a:ext cx="137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itchFamily="50" charset="-127"/>
                <a:ea typeface="배달의민족 도현" pitchFamily="50" charset="-127"/>
              </a:rPr>
              <a:t>비용관리</a:t>
            </a:r>
            <a:endParaRPr lang="en-US" altLang="ko-KR" sz="2400" dirty="0" smtClean="0">
              <a:latin typeface="배달의민족 도현" pitchFamily="50" charset="-127"/>
              <a:ea typeface="배달의민족 도현" pitchFamily="50" charset="-127"/>
              <a:cs typeface="Arial Unicode MS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0001" y="1649516"/>
            <a:ext cx="209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itchFamily="50" charset="-127"/>
                <a:ea typeface="배달의민족 도현" pitchFamily="50" charset="-127"/>
              </a:rPr>
              <a:t>일정리스트</a:t>
            </a:r>
            <a:endParaRPr lang="en-US" altLang="ko-KR" sz="2400" dirty="0" smtClean="0">
              <a:latin typeface="배달의민족 도현" pitchFamily="50" charset="-127"/>
              <a:ea typeface="배달의민족 도현" pitchFamily="50" charset="-127"/>
              <a:cs typeface="Arial Unicode MS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763" y="4242590"/>
            <a:ext cx="223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itchFamily="50" charset="-127"/>
                <a:ea typeface="배달의민족 도현" pitchFamily="50" charset="-127"/>
              </a:rPr>
              <a:t>회원가입 정보</a:t>
            </a:r>
            <a:endParaRPr lang="en-US" altLang="ko-KR" sz="2400" dirty="0" smtClean="0">
              <a:latin typeface="배달의민족 도현" pitchFamily="50" charset="-127"/>
              <a:ea typeface="배달의민족 도현" pitchFamily="50" charset="-127"/>
              <a:cs typeface="Arial Unicode MS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6885" y="3125938"/>
            <a:ext cx="641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아이디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여행날짜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테마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테마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테마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테마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무제한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en-US" altLang="ko-KR" sz="2000" dirty="0" smtClean="0">
              <a:ea typeface="+mj-ea"/>
              <a:cs typeface="Arial Unicode MS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6928" y="2989461"/>
            <a:ext cx="307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일차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여행날짜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이름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합계</a:t>
            </a:r>
            <a:endParaRPr lang="en-US" altLang="ko-KR" sz="2000" dirty="0" smtClean="0">
              <a:ea typeface="+mj-ea"/>
              <a:cs typeface="Arial Unicode MS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1279" y="5104864"/>
            <a:ext cx="450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본인아이디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매칭된 아이디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수신날짜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내용</a:t>
            </a:r>
            <a:endParaRPr lang="en-US" altLang="ko-KR" sz="2000" dirty="0" smtClean="0">
              <a:ea typeface="+mj-ea"/>
              <a:cs typeface="Arial Unicode MS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80824" y="5077568"/>
            <a:ext cx="291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본인아이디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매칭된 아이디</a:t>
            </a:r>
            <a:endParaRPr lang="en-US" altLang="ko-KR" sz="2000" dirty="0" smtClean="0">
              <a:ea typeface="+mj-ea"/>
              <a:cs typeface="Arial Unicode MS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167" y="5691718"/>
            <a:ext cx="4275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아이디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비밀번호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err="1" smtClean="0">
                <a:latin typeface="배달의민족 주아" pitchFamily="18" charset="-127"/>
                <a:ea typeface="배달의민족 주아" pitchFamily="18" charset="-127"/>
              </a:rPr>
              <a:t>출생년도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성별</a:t>
            </a:r>
            <a:r>
              <a:rPr lang="ko-KR" altLang="en-US" sz="2000" dirty="0" smtClean="0">
                <a:cs typeface="Arial Unicode MS" pitchFamily="50" charset="-127"/>
              </a:rPr>
              <a:t>■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이름</a:t>
            </a:r>
            <a:endParaRPr lang="en-US" altLang="ko-KR" sz="2000" dirty="0" smtClean="0">
              <a:ea typeface="+mj-ea"/>
              <a:cs typeface="Arial Unicode MS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8305" y="3122673"/>
            <a:ext cx="5372591" cy="393037"/>
          </a:xfrm>
          <a:prstGeom prst="rect">
            <a:avLst/>
          </a:prstGeom>
          <a:noFill/>
          <a:ln w="19050">
            <a:solidFill>
              <a:srgbClr val="9DB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85754" y="3012315"/>
            <a:ext cx="3196950" cy="393037"/>
          </a:xfrm>
          <a:prstGeom prst="rect">
            <a:avLst/>
          </a:prstGeom>
          <a:noFill/>
          <a:ln w="19050">
            <a:solidFill>
              <a:srgbClr val="9DB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06471" y="5077597"/>
            <a:ext cx="3196950" cy="393037"/>
          </a:xfrm>
          <a:prstGeom prst="rect">
            <a:avLst/>
          </a:prstGeom>
          <a:noFill/>
          <a:ln w="19050">
            <a:solidFill>
              <a:srgbClr val="9DB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92580" y="5124894"/>
            <a:ext cx="4458191" cy="393037"/>
          </a:xfrm>
          <a:prstGeom prst="rect">
            <a:avLst/>
          </a:prstGeom>
          <a:noFill/>
          <a:ln w="19050">
            <a:solidFill>
              <a:srgbClr val="9DB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50290" y="5692453"/>
            <a:ext cx="4458191" cy="393037"/>
          </a:xfrm>
          <a:prstGeom prst="rect">
            <a:avLst/>
          </a:prstGeom>
          <a:noFill/>
          <a:ln w="19050">
            <a:solidFill>
              <a:srgbClr val="9DB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04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1325" y="3962123"/>
            <a:ext cx="3520366" cy="1030807"/>
            <a:chOff x="6601325" y="3962123"/>
            <a:chExt cx="3520366" cy="1030807"/>
          </a:xfrm>
        </p:grpSpPr>
        <p:pic>
          <p:nvPicPr>
            <p:cNvPr id="6" name="Picture 2" descr="D:\class\java_3조\image\자바3조 캐릭터\병준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1325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7" name="Picture 3" descr="D:\class\java_3조\image\자바3조 캐릭터\준우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58393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8" name="Picture 4" descr="D:\class\java_3조\image\자바3조 캐릭터\찬미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24986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9" name="Picture 5" descr="D:\class\java_3조\image\자바3조 캐릭터\현철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20154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0" name="Picture 6" descr="D:\class\java_3조\image\자바3조 캐릭터\희진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858172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1" name="Picture 7" descr="D:\class\java_3조\image\자바3조 캐릭터\동성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59029" y="3962123"/>
              <a:ext cx="662662" cy="1030807"/>
            </a:xfrm>
            <a:prstGeom prst="rect">
              <a:avLst/>
            </a:prstGeom>
            <a:noFill/>
          </p:spPr>
        </p:pic>
      </p:grpSp>
      <p:sp>
        <p:nvSpPr>
          <p:cNvPr id="12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OUBLE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RAGON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T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OUR</a:t>
            </a:r>
          </a:p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= </a:t>
            </a:r>
            <a:r>
              <a:rPr lang="ko-KR" altLang="en-US" sz="2800" dirty="0" err="1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쌍용</a:t>
            </a:r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투어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!</a:t>
            </a:r>
            <a:endParaRPr lang="ko-KR" altLang="en-US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" name="그림 10" descr="더블드래곤투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202" y="637982"/>
            <a:ext cx="8220674" cy="2648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08174" y="3682271"/>
            <a:ext cx="2499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= </a:t>
            </a:r>
            <a:r>
              <a:rPr lang="ko-KR" altLang="en-US" sz="4000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쌍용투어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5" name="부제목 2"/>
          <p:cNvSpPr txBox="1">
            <a:spLocks/>
          </p:cNvSpPr>
          <p:nvPr/>
        </p:nvSpPr>
        <p:spPr>
          <a:xfrm>
            <a:off x="2538484" y="4601694"/>
            <a:ext cx="6638783" cy="81394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9DBF3E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n-cs"/>
              </a:rPr>
              <a:t>Jeju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DBF3E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n-cs"/>
              </a:rPr>
              <a:t> Travel Management Program</a:t>
            </a: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n-cs"/>
              </a:rPr>
              <a:t>제주도 여행 관리 프로그램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09201" y="4825271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프로그램 실행 화면</a:t>
            </a:r>
            <a:endParaRPr lang="ko-KR" altLang="en-US" sz="40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925" y="1706730"/>
            <a:ext cx="6391275" cy="465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3551" y="4139471"/>
            <a:ext cx="295786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회원가입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정보작성 유의사항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출력 화면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122" name="Picture 2" descr="C:\Users\sist53\Downloads\스크린샷\동성,준우\회원가입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7" y="1885950"/>
            <a:ext cx="6589725" cy="4452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3551" y="4139471"/>
            <a:ext cx="2374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회원가입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가입 완료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146" name="Picture 2" descr="C:\Users\sist53\Downloads\스크린샷\동성,준우\회원가입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825946"/>
            <a:ext cx="6477000" cy="45367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3551" y="4139471"/>
            <a:ext cx="1959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 화면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170" name="Picture 2" descr="C:\Users\sist53\Downloads\스크린샷\동성,준우\로그인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14501"/>
            <a:ext cx="5990792" cy="46767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j-cs"/>
              </a:rPr>
              <a:t>INTRO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  <p:pic>
        <p:nvPicPr>
          <p:cNvPr id="49154" name="Picture 2" descr="ì¬ëë¤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6329" y="2595781"/>
            <a:ext cx="3190875" cy="2847976"/>
          </a:xfrm>
          <a:prstGeom prst="rect">
            <a:avLst/>
          </a:prstGeom>
          <a:noFill/>
        </p:spPr>
      </p:pic>
      <p:grpSp>
        <p:nvGrpSpPr>
          <p:cNvPr id="19" name="그룹 18"/>
          <p:cNvGrpSpPr/>
          <p:nvPr/>
        </p:nvGrpSpPr>
        <p:grpSpPr>
          <a:xfrm>
            <a:off x="1096949" y="2414380"/>
            <a:ext cx="3061583" cy="1338470"/>
            <a:chOff x="1096949" y="2414380"/>
            <a:chExt cx="3061583" cy="1338470"/>
          </a:xfrm>
        </p:grpSpPr>
        <p:sp>
          <p:nvSpPr>
            <p:cNvPr id="5" name="TextBox 4"/>
            <p:cNvSpPr txBox="1"/>
            <p:nvPr/>
          </p:nvSpPr>
          <p:spPr>
            <a:xfrm>
              <a:off x="1425939" y="2794594"/>
              <a:ext cx="2454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어디로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갈까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?</a:t>
              </a:r>
              <a:endParaRPr lang="ko-KR" altLang="en-US" sz="36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04900" y="2533650"/>
              <a:ext cx="2783288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371600" y="2533650"/>
              <a:ext cx="2786932" cy="1219200"/>
            </a:xfrm>
            <a:prstGeom prst="ellipse">
              <a:avLst/>
            </a:prstGeom>
            <a:noFill/>
            <a:ln>
              <a:solidFill>
                <a:srgbClr val="F37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96949" y="2414380"/>
              <a:ext cx="2783288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539864" y="1372759"/>
            <a:ext cx="3053632" cy="1330519"/>
            <a:chOff x="4539864" y="1372759"/>
            <a:chExt cx="3053632" cy="1330519"/>
          </a:xfrm>
        </p:grpSpPr>
        <p:sp>
          <p:nvSpPr>
            <p:cNvPr id="4" name="TextBox 3"/>
            <p:cNvSpPr txBox="1"/>
            <p:nvPr/>
          </p:nvSpPr>
          <p:spPr>
            <a:xfrm>
              <a:off x="4931139" y="1794469"/>
              <a:ext cx="2457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누구랑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갈까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?</a:t>
              </a:r>
              <a:endParaRPr lang="ko-KR" altLang="en-US" sz="36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539864" y="1484078"/>
              <a:ext cx="2783288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806564" y="1484078"/>
              <a:ext cx="2786932" cy="1219200"/>
            </a:xfrm>
            <a:prstGeom prst="ellipse">
              <a:avLst/>
            </a:prstGeom>
            <a:noFill/>
            <a:ln>
              <a:solidFill>
                <a:srgbClr val="F37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03475" y="1372759"/>
              <a:ext cx="2783288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48824" y="2247403"/>
            <a:ext cx="4333792" cy="1243054"/>
            <a:chOff x="7648824" y="2247403"/>
            <a:chExt cx="4333792" cy="1243054"/>
          </a:xfrm>
        </p:grpSpPr>
        <p:sp>
          <p:nvSpPr>
            <p:cNvPr id="6" name="TextBox 5"/>
            <p:cNvSpPr txBox="1"/>
            <p:nvPr/>
          </p:nvSpPr>
          <p:spPr>
            <a:xfrm>
              <a:off x="8017239" y="2556469"/>
              <a:ext cx="3640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정보는 어디서 찾지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?</a:t>
              </a:r>
              <a:endParaRPr lang="ko-KR" altLang="en-US" sz="36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7648824" y="2271257"/>
              <a:ext cx="4061774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915524" y="2271257"/>
              <a:ext cx="4067092" cy="1219200"/>
            </a:xfrm>
            <a:prstGeom prst="ellipse">
              <a:avLst/>
            </a:prstGeom>
            <a:noFill/>
            <a:ln>
              <a:solidFill>
                <a:srgbClr val="F37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8038438" y="2247403"/>
              <a:ext cx="3546612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84071" y="5460462"/>
            <a:ext cx="4023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atin typeface="배달의민족 주아" pitchFamily="18" charset="-127"/>
                <a:ea typeface="배달의민족 주아" pitchFamily="18" charset="-127"/>
              </a:rPr>
              <a:t>여행갈 때 고민들</a:t>
            </a:r>
            <a:endParaRPr lang="ko-KR" altLang="en-US" sz="48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" name="그림 10" descr="더블드래곤투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202" y="637982"/>
            <a:ext cx="8220674" cy="2648884"/>
          </a:xfrm>
          <a:prstGeom prst="rect">
            <a:avLst/>
          </a:prstGeom>
        </p:spPr>
      </p:pic>
      <p:grpSp>
        <p:nvGrpSpPr>
          <p:cNvPr id="3" name="그룹 22"/>
          <p:cNvGrpSpPr/>
          <p:nvPr/>
        </p:nvGrpSpPr>
        <p:grpSpPr>
          <a:xfrm>
            <a:off x="4952097" y="3524250"/>
            <a:ext cx="2287806" cy="2850832"/>
            <a:chOff x="4819650" y="3524250"/>
            <a:chExt cx="2287806" cy="2850832"/>
          </a:xfrm>
        </p:grpSpPr>
        <p:sp>
          <p:nvSpPr>
            <p:cNvPr id="10" name="TextBox 9"/>
            <p:cNvSpPr txBox="1"/>
            <p:nvPr/>
          </p:nvSpPr>
          <p:spPr>
            <a:xfrm>
              <a:off x="4819650" y="3524250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새로운 일정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82543" y="4657278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여행경비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85373" y="4090764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여행일정표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82543" y="5223792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랜덤여행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85373" y="5790307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메시지관리</a:t>
              </a:r>
              <a:endParaRPr lang="ko-KR" altLang="en-US" sz="32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" name="그림 10" descr="더블드래곤투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202" y="637982"/>
            <a:ext cx="8220674" cy="2648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6250" y="3457575"/>
            <a:ext cx="3619500" cy="619125"/>
          </a:xfrm>
          <a:prstGeom prst="rect">
            <a:avLst/>
          </a:prstGeom>
          <a:solidFill>
            <a:srgbClr val="F3713D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3"/>
          <p:cNvGrpSpPr/>
          <p:nvPr/>
        </p:nvGrpSpPr>
        <p:grpSpPr>
          <a:xfrm>
            <a:off x="4952097" y="3524250"/>
            <a:ext cx="2287806" cy="2850832"/>
            <a:chOff x="4819650" y="3524250"/>
            <a:chExt cx="2287806" cy="2850832"/>
          </a:xfrm>
        </p:grpSpPr>
        <p:sp>
          <p:nvSpPr>
            <p:cNvPr id="19" name="TextBox 18"/>
            <p:cNvSpPr txBox="1"/>
            <p:nvPr/>
          </p:nvSpPr>
          <p:spPr>
            <a:xfrm>
              <a:off x="4819650" y="3524250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rgbClr val="9DBF3E"/>
                  </a:solidFill>
                  <a:latin typeface="배달의민족 도현" pitchFamily="50" charset="-127"/>
                  <a:ea typeface="배달의민족 도현" pitchFamily="50" charset="-127"/>
                </a:rPr>
                <a:t>새로운 일정</a:t>
              </a:r>
              <a:endParaRPr lang="en-US" altLang="ko-KR" sz="3200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82543" y="4657278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여행경비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85373" y="4090764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여행일정표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82543" y="5223792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랜덤여행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5373" y="5790307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메시지관리</a:t>
              </a:r>
              <a:endParaRPr lang="ko-KR" altLang="en-US" sz="32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3551" y="4139471"/>
            <a:ext cx="38347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출발날짜와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도착날짜 입력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4740" t="37211" r="9017" b="3462"/>
          <a:stretch>
            <a:fillRect/>
          </a:stretch>
        </p:blipFill>
        <p:spPr bwMode="auto">
          <a:xfrm>
            <a:off x="880945" y="1543050"/>
            <a:ext cx="6963009" cy="4838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9701" y="4139471"/>
            <a:ext cx="3834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교통편 선택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8292" t="36442" r="11886" b="3365"/>
          <a:stretch>
            <a:fillRect/>
          </a:stretch>
        </p:blipFill>
        <p:spPr bwMode="auto">
          <a:xfrm>
            <a:off x="890587" y="1471613"/>
            <a:ext cx="599122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9701" y="4139471"/>
            <a:ext cx="3834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탑승지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선택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50000" t="32067" r="10521" b="3317"/>
          <a:stretch>
            <a:fillRect/>
          </a:stretch>
        </p:blipFill>
        <p:spPr bwMode="auto">
          <a:xfrm>
            <a:off x="900112" y="1515606"/>
            <a:ext cx="5476875" cy="485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9701" y="4139471"/>
            <a:ext cx="3834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항공편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선택시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4948" t="11250" r="4583" b="3269"/>
          <a:stretch>
            <a:fillRect/>
          </a:stretch>
        </p:blipFill>
        <p:spPr bwMode="auto">
          <a:xfrm>
            <a:off x="900113" y="1608915"/>
            <a:ext cx="5172074" cy="4745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9701" y="4139471"/>
            <a:ext cx="3834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배편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선택시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4844" t="21827" r="4647" b="3558"/>
          <a:stretch>
            <a:fillRect/>
          </a:stretch>
        </p:blipFill>
        <p:spPr bwMode="auto">
          <a:xfrm>
            <a:off x="876299" y="1740661"/>
            <a:ext cx="5791201" cy="4633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9701" y="4139471"/>
            <a:ext cx="3834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일차 선택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4896" t="27740" r="7135" b="3510"/>
          <a:stretch>
            <a:fillRect/>
          </a:stretch>
        </p:blipFill>
        <p:spPr bwMode="auto">
          <a:xfrm>
            <a:off x="874741" y="1647825"/>
            <a:ext cx="6061017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5851" y="4044221"/>
            <a:ext cx="3834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테마 선택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4271" t="31634" r="20833" b="26347"/>
          <a:stretch>
            <a:fillRect/>
          </a:stretch>
        </p:blipFill>
        <p:spPr bwMode="auto">
          <a:xfrm>
            <a:off x="898903" y="1671638"/>
            <a:ext cx="5136394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5851" y="4044221"/>
            <a:ext cx="38347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테마별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추천 목록 중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가지 선택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50417" t="17019" r="7292" b="3558"/>
          <a:stretch>
            <a:fillRect/>
          </a:stretch>
        </p:blipFill>
        <p:spPr bwMode="auto">
          <a:xfrm>
            <a:off x="909637" y="1612107"/>
            <a:ext cx="4695825" cy="477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j-cs"/>
              </a:rPr>
              <a:t>INTRO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 t="4398" b="16666"/>
          <a:stretch>
            <a:fillRect/>
          </a:stretch>
        </p:blipFill>
        <p:spPr bwMode="auto">
          <a:xfrm>
            <a:off x="781050" y="1740284"/>
            <a:ext cx="3076776" cy="431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 t="12731" b="10648"/>
          <a:stretch>
            <a:fillRect/>
          </a:stretch>
        </p:blipFill>
        <p:spPr bwMode="auto">
          <a:xfrm>
            <a:off x="4162425" y="1809750"/>
            <a:ext cx="307677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 cstate="print"/>
          <a:srcRect l="40617" t="76944" r="39630" b="12361"/>
          <a:stretch>
            <a:fillRect/>
          </a:stretch>
        </p:blipFill>
        <p:spPr bwMode="auto">
          <a:xfrm>
            <a:off x="7581900" y="1733550"/>
            <a:ext cx="251361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십자형 10"/>
          <p:cNvSpPr/>
          <p:nvPr/>
        </p:nvSpPr>
        <p:spPr>
          <a:xfrm>
            <a:off x="8039100" y="4438650"/>
            <a:ext cx="666750" cy="666750"/>
          </a:xfrm>
          <a:prstGeom prst="plus">
            <a:avLst>
              <a:gd name="adj" fmla="val 31350"/>
            </a:avLst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3713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8739" y="5147269"/>
            <a:ext cx="283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주아" pitchFamily="18" charset="-127"/>
                <a:ea typeface="배달의민족 주아" pitchFamily="18" charset="-127"/>
              </a:rPr>
              <a:t>소개팅</a:t>
            </a:r>
            <a:r>
              <a:rPr lang="ko-KR" altLang="en-US" sz="4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4800" dirty="0" err="1" smtClean="0">
                <a:latin typeface="배달의민족 주아" pitchFamily="18" charset="-127"/>
                <a:ea typeface="배달의민족 주아" pitchFamily="18" charset="-127"/>
              </a:rPr>
              <a:t>어플</a:t>
            </a:r>
            <a:endParaRPr lang="ko-KR" altLang="en-US" sz="4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2592" y="689569"/>
            <a:ext cx="2186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atin typeface="배달의민족 주아" pitchFamily="18" charset="-127"/>
                <a:ea typeface="배달의민족 주아" pitchFamily="18" charset="-127"/>
              </a:rPr>
              <a:t>벤치마킹</a:t>
            </a:r>
            <a:endParaRPr lang="ko-KR" altLang="en-US" sz="48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5851" y="4044221"/>
            <a:ext cx="3834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검색 시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검색어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입력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6615" t="44279" r="14010" b="28509"/>
          <a:stretch>
            <a:fillRect/>
          </a:stretch>
        </p:blipFill>
        <p:spPr bwMode="auto">
          <a:xfrm>
            <a:off x="868222" y="2257425"/>
            <a:ext cx="618835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5851" y="4044221"/>
            <a:ext cx="38347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검색어가 포함된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테마 목록 조회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46615" t="11923" r="2083" b="3269"/>
          <a:stretch>
            <a:fillRect/>
          </a:stretch>
        </p:blipFill>
        <p:spPr bwMode="auto">
          <a:xfrm>
            <a:off x="857250" y="1790933"/>
            <a:ext cx="5105399" cy="4571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5851" y="4044221"/>
            <a:ext cx="38347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일차별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테마 선택 후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저장하기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0208" t="21154" r="15417" b="14807"/>
          <a:stretch>
            <a:fillRect/>
          </a:stretch>
        </p:blipFill>
        <p:spPr bwMode="auto">
          <a:xfrm>
            <a:off x="902815" y="1547813"/>
            <a:ext cx="4785669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5851" y="4044221"/>
            <a:ext cx="38347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새로운 일정 작성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모든 일정을 저장하면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메인메뉴로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복귀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7188" t="25384" r="7761" b="4231"/>
          <a:stretch>
            <a:fillRect/>
          </a:stretch>
        </p:blipFill>
        <p:spPr bwMode="auto">
          <a:xfrm>
            <a:off x="895213" y="1595438"/>
            <a:ext cx="5639073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" name="그림 10" descr="더블드래곤투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202" y="637982"/>
            <a:ext cx="8220674" cy="2648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6250" y="4029075"/>
            <a:ext cx="3619500" cy="619125"/>
          </a:xfrm>
          <a:prstGeom prst="rect">
            <a:avLst/>
          </a:prstGeom>
          <a:solidFill>
            <a:srgbClr val="F3713D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3"/>
          <p:cNvGrpSpPr/>
          <p:nvPr/>
        </p:nvGrpSpPr>
        <p:grpSpPr>
          <a:xfrm>
            <a:off x="4952097" y="3524250"/>
            <a:ext cx="2287806" cy="2850832"/>
            <a:chOff x="4819650" y="3524250"/>
            <a:chExt cx="2287806" cy="2850832"/>
          </a:xfrm>
        </p:grpSpPr>
        <p:sp>
          <p:nvSpPr>
            <p:cNvPr id="19" name="TextBox 18"/>
            <p:cNvSpPr txBox="1"/>
            <p:nvPr/>
          </p:nvSpPr>
          <p:spPr>
            <a:xfrm>
              <a:off x="4819650" y="3524250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새로운 일정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82543" y="4657278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여행경비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85373" y="4090764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rgbClr val="9DBF3E"/>
                  </a:solidFill>
                  <a:latin typeface="배달의민족 도현" pitchFamily="50" charset="-127"/>
                  <a:ea typeface="배달의민족 도현" pitchFamily="50" charset="-127"/>
                </a:rPr>
                <a:t>여행일정표</a:t>
              </a:r>
              <a:endParaRPr lang="en-US" altLang="ko-KR" sz="3200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82543" y="5223792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랜덤여행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5373" y="5790307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메시지관리</a:t>
              </a:r>
              <a:endParaRPr lang="ko-KR" altLang="en-US" sz="32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5851" y="4044221"/>
            <a:ext cx="3772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err="1" smtClean="0">
                <a:latin typeface="배달의민족 주아" pitchFamily="18" charset="-127"/>
                <a:ea typeface="배달의민족 주아" pitchFamily="18" charset="-127"/>
              </a:rPr>
              <a:t>홈메뉴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여행 일정표 메뉴로 이동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5573" t="28269" r="6198" b="4038"/>
          <a:stretch>
            <a:fillRect/>
          </a:stretch>
        </p:blipFill>
        <p:spPr bwMode="auto">
          <a:xfrm>
            <a:off x="885824" y="1632540"/>
            <a:ext cx="6229351" cy="473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5851" y="4044221"/>
            <a:ext cx="377379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일정표 선택 메뉴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총 일정표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세부 일정표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,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매칭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일정표 중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택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5104" t="32596" r="6146" b="3365"/>
          <a:stretch>
            <a:fillRect/>
          </a:stretch>
        </p:blipFill>
        <p:spPr bwMode="auto">
          <a:xfrm>
            <a:off x="896894" y="1971675"/>
            <a:ext cx="6131011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99601" y="-1692771"/>
            <a:ext cx="377379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일정표 선택 메뉴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총 일정표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세부 일정표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,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매칭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일정표 중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택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5885" t="11346" r="6042" b="4808"/>
          <a:stretch>
            <a:fillRect/>
          </a:stretch>
        </p:blipFill>
        <p:spPr bwMode="auto">
          <a:xfrm>
            <a:off x="889512" y="1702385"/>
            <a:ext cx="4905374" cy="463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52760" t="46057" r="15365" b="3269"/>
          <a:stretch>
            <a:fillRect/>
          </a:stretch>
        </p:blipFill>
        <p:spPr bwMode="auto">
          <a:xfrm>
            <a:off x="5823461" y="1711911"/>
            <a:ext cx="5364726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8651" y="3565029"/>
            <a:ext cx="3876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세부 일정표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일차별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선택한 일정 확인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l="45573" t="12212" r="3749" b="3365"/>
          <a:stretch>
            <a:fillRect/>
          </a:stretch>
        </p:blipFill>
        <p:spPr bwMode="auto">
          <a:xfrm>
            <a:off x="866775" y="1728402"/>
            <a:ext cx="5162549" cy="465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7301" y="3584079"/>
            <a:ext cx="3507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세부 일정표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새로운 테마 추가 기능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7969" t="36923" r="5729" b="4135"/>
          <a:stretch>
            <a:fillRect/>
          </a:stretch>
        </p:blipFill>
        <p:spPr bwMode="auto">
          <a:xfrm>
            <a:off x="894565" y="2071543"/>
            <a:ext cx="6230135" cy="429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616430"/>
            <a:ext cx="9568131" cy="107425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+mj-cs"/>
              </a:rPr>
              <a:t>INTRO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  <p:pic>
        <p:nvPicPr>
          <p:cNvPr id="7" name="그림 6" descr="더블드래곤투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902" y="1714307"/>
            <a:ext cx="8220674" cy="26488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5129" y="5272924"/>
            <a:ext cx="7101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atin typeface="배달의민족 주아" pitchFamily="18" charset="-127"/>
                <a:ea typeface="배달의민족 주아" pitchFamily="18" charset="-127"/>
              </a:rPr>
              <a:t>제주도 여행을 시범적으로 개발</a:t>
            </a:r>
            <a:endParaRPr lang="ko-KR" altLang="en-US" sz="4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93231" y="4453117"/>
            <a:ext cx="7425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latin typeface="배달의민족 도현" pitchFamily="50" charset="-127"/>
                <a:ea typeface="배달의민족 도현" pitchFamily="50" charset="-127"/>
              </a:rPr>
              <a:t>DOUBLE DRAGON TOUR</a:t>
            </a:r>
            <a:endParaRPr lang="ko-KR" altLang="en-US" sz="48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7301" y="3584079"/>
            <a:ext cx="2438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일정 수정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테마 선택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0052" t="43942" r="15521" b="15096"/>
          <a:stretch>
            <a:fillRect/>
          </a:stretch>
        </p:blipFill>
        <p:spPr bwMode="auto">
          <a:xfrm>
            <a:off x="909637" y="2276475"/>
            <a:ext cx="62960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7301" y="3584079"/>
            <a:ext cx="2866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일정 수정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테마리스트 중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택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2969" t="39135" r="10416" b="3558"/>
          <a:stretch>
            <a:fillRect/>
          </a:stretch>
        </p:blipFill>
        <p:spPr bwMode="auto">
          <a:xfrm>
            <a:off x="888661" y="1966913"/>
            <a:ext cx="5156877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0006" y="5552985"/>
            <a:ext cx="388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일정 수정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추가완료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6511" t="37692" r="5312" b="3269"/>
          <a:stretch>
            <a:fillRect/>
          </a:stretch>
        </p:blipFill>
        <p:spPr bwMode="auto">
          <a:xfrm>
            <a:off x="6313058" y="1866900"/>
            <a:ext cx="5338034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7969" t="36923" r="5729" b="4135"/>
          <a:stretch>
            <a:fillRect/>
          </a:stretch>
        </p:blipFill>
        <p:spPr bwMode="auto">
          <a:xfrm>
            <a:off x="540908" y="1885950"/>
            <a:ext cx="505577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이등변 삼각형 7"/>
          <p:cNvSpPr/>
          <p:nvPr/>
        </p:nvSpPr>
        <p:spPr>
          <a:xfrm rot="5400000">
            <a:off x="5676900" y="3467100"/>
            <a:ext cx="662940" cy="571500"/>
          </a:xfrm>
          <a:prstGeom prst="triangle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2706" y="4829085"/>
            <a:ext cx="38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일정 수정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테마 삭제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50259" t="24904" r="8385" b="4231"/>
          <a:stretch>
            <a:fillRect/>
          </a:stretch>
        </p:blipFill>
        <p:spPr bwMode="auto">
          <a:xfrm>
            <a:off x="833437" y="1724025"/>
            <a:ext cx="490537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50156" t="55866" r="9062" b="3750"/>
          <a:stretch>
            <a:fillRect/>
          </a:stretch>
        </p:blipFill>
        <p:spPr bwMode="auto">
          <a:xfrm>
            <a:off x="6100763" y="1692166"/>
            <a:ext cx="4800600" cy="25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91356" y="5610135"/>
            <a:ext cx="388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err="1" smtClean="0">
                <a:latin typeface="배달의민족 주아" pitchFamily="18" charset="-127"/>
                <a:ea typeface="배달의민족 주아" pitchFamily="18" charset="-127"/>
              </a:rPr>
              <a:t>매칭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 스케줄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47604" t="11442" r="8490" b="32596"/>
          <a:stretch>
            <a:fillRect/>
          </a:stretch>
        </p:blipFill>
        <p:spPr bwMode="auto">
          <a:xfrm>
            <a:off x="781481" y="1694781"/>
            <a:ext cx="5610225" cy="387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 l="47031" t="11827" r="8021" b="3846"/>
          <a:stretch>
            <a:fillRect/>
          </a:stretch>
        </p:blipFill>
        <p:spPr bwMode="auto">
          <a:xfrm>
            <a:off x="6725082" y="1428750"/>
            <a:ext cx="4049772" cy="4115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" name="그림 10" descr="더블드래곤투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202" y="637982"/>
            <a:ext cx="8220674" cy="2648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6250" y="4600575"/>
            <a:ext cx="3619500" cy="619125"/>
          </a:xfrm>
          <a:prstGeom prst="rect">
            <a:avLst/>
          </a:prstGeom>
          <a:solidFill>
            <a:srgbClr val="F3713D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3"/>
          <p:cNvGrpSpPr/>
          <p:nvPr/>
        </p:nvGrpSpPr>
        <p:grpSpPr>
          <a:xfrm>
            <a:off x="4952097" y="3524250"/>
            <a:ext cx="2287806" cy="2850832"/>
            <a:chOff x="4819650" y="3524250"/>
            <a:chExt cx="2287806" cy="2850832"/>
          </a:xfrm>
        </p:grpSpPr>
        <p:sp>
          <p:nvSpPr>
            <p:cNvPr id="19" name="TextBox 18"/>
            <p:cNvSpPr txBox="1"/>
            <p:nvPr/>
          </p:nvSpPr>
          <p:spPr>
            <a:xfrm>
              <a:off x="4819650" y="3524250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새로운 일정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82543" y="4657278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rgbClr val="9DBF3E"/>
                  </a:solidFill>
                  <a:latin typeface="배달의민족 도현" pitchFamily="50" charset="-127"/>
                  <a:ea typeface="배달의민족 도현" pitchFamily="50" charset="-127"/>
                </a:rPr>
                <a:t>여행경비</a:t>
              </a:r>
              <a:endParaRPr lang="en-US" altLang="ko-KR" sz="3200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85373" y="4090764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여행일정표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82543" y="5223792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랜덤여행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5373" y="5790307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메시지관리</a:t>
              </a:r>
              <a:endParaRPr lang="ko-KR" altLang="en-US" sz="32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3551" y="4139471"/>
            <a:ext cx="236314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여행경비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홈화면에서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여행 경비 선택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8194" name="Picture 2" descr="C:\Users\sist53\Downloads\스크린샷\동성,준우\비용관리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1649611"/>
            <a:ext cx="5810250" cy="4684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1101" y="4139471"/>
            <a:ext cx="357341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여행경비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전체 여행 예상 총 비용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출력화면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9218" name="Picture 2" descr="C:\Users\sist53\Downloads\스크린샷\동성,준우\비용관리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6" y="1417962"/>
            <a:ext cx="4752974" cy="4939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" name="그림 10" descr="더블드래곤투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202" y="637982"/>
            <a:ext cx="8220674" cy="2648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6250" y="5162550"/>
            <a:ext cx="3619500" cy="619125"/>
          </a:xfrm>
          <a:prstGeom prst="rect">
            <a:avLst/>
          </a:prstGeom>
          <a:solidFill>
            <a:srgbClr val="F3713D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3"/>
          <p:cNvGrpSpPr/>
          <p:nvPr/>
        </p:nvGrpSpPr>
        <p:grpSpPr>
          <a:xfrm>
            <a:off x="4952097" y="3524250"/>
            <a:ext cx="2287806" cy="2850832"/>
            <a:chOff x="4819650" y="3524250"/>
            <a:chExt cx="2287806" cy="2850832"/>
          </a:xfrm>
        </p:grpSpPr>
        <p:sp>
          <p:nvSpPr>
            <p:cNvPr id="19" name="TextBox 18"/>
            <p:cNvSpPr txBox="1"/>
            <p:nvPr/>
          </p:nvSpPr>
          <p:spPr>
            <a:xfrm>
              <a:off x="4819650" y="3524250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새로운 일정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82543" y="4657278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여행경비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85373" y="4090764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여행일정표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82543" y="5223792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rgbClr val="9DBF3E"/>
                  </a:solidFill>
                  <a:latin typeface="배달의민족 도현" pitchFamily="50" charset="-127"/>
                  <a:ea typeface="배달의민족 도현" pitchFamily="50" charset="-127"/>
                </a:rPr>
                <a:t>랜덤여행</a:t>
              </a:r>
              <a:endParaRPr lang="en-US" altLang="ko-KR" sz="3200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5373" y="5790307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메시지관리</a:t>
              </a:r>
              <a:endParaRPr lang="ko-KR" altLang="en-US" sz="3200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242" name="Picture 2" descr="C:\Users\sist53\Downloads\스크린샷\랜덤여행(희진)\랜덤여행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1524000"/>
            <a:ext cx="5872029" cy="48387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371101" y="4139471"/>
            <a:ext cx="233108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랜덤여행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홈화면에서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랜덤여행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선택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smtClean="0">
                <a:latin typeface="배달의민족 도현" pitchFamily="50" charset="-127"/>
                <a:ea typeface="배달의민족 도현" pitchFamily="50" charset="-127"/>
              </a:rPr>
              <a:t>목차</a:t>
            </a:r>
            <a:endParaRPr lang="ko-KR" altLang="en-US" sz="44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1733" y="2247043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>
          <a:xfrm>
            <a:off x="5401733" y="2968781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4"/>
          </p:nvPr>
        </p:nvSpPr>
        <p:spPr>
          <a:xfrm>
            <a:off x="5401733" y="3690519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03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데이터구조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idx="15"/>
          </p:nvPr>
        </p:nvSpPr>
        <p:spPr>
          <a:xfrm>
            <a:off x="5401733" y="4412257"/>
            <a:ext cx="2808817" cy="707647"/>
          </a:xfrm>
        </p:spPr>
        <p:txBody>
          <a:bodyPr/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텍스트 개체 틀 5"/>
          <p:cNvSpPr txBox="1">
            <a:spLocks/>
          </p:cNvSpPr>
          <p:nvPr/>
        </p:nvSpPr>
        <p:spPr>
          <a:xfrm>
            <a:off x="5401733" y="5133995"/>
            <a:ext cx="2808817" cy="707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05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텍스트 개체 틀 5"/>
          <p:cNvSpPr txBox="1">
            <a:spLocks/>
          </p:cNvSpPr>
          <p:nvPr/>
        </p:nvSpPr>
        <p:spPr>
          <a:xfrm>
            <a:off x="5401733" y="5855732"/>
            <a:ext cx="2808817" cy="707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0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6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67225" y="1437087"/>
            <a:ext cx="3199835" cy="3227822"/>
            <a:chOff x="1567225" y="1437087"/>
            <a:chExt cx="3199835" cy="3227822"/>
          </a:xfrm>
        </p:grpSpPr>
        <p:pic>
          <p:nvPicPr>
            <p:cNvPr id="9" name="Picture 2" descr="D:\class\java_3조\image\자바3조 캐릭터\병준.png"/>
            <p:cNvPicPr>
              <a:picLocks noChangeAspect="1" noChangeArrowheads="1"/>
            </p:cNvPicPr>
            <p:nvPr/>
          </p:nvPicPr>
          <p:blipFill>
            <a:blip r:embed="rId2" cstate="print"/>
            <a:srcRect b="26208"/>
            <a:stretch>
              <a:fillRect/>
            </a:stretch>
          </p:blipFill>
          <p:spPr bwMode="auto">
            <a:xfrm rot="8100000" flipH="1">
              <a:off x="2833816" y="1437087"/>
              <a:ext cx="786621" cy="902943"/>
            </a:xfrm>
            <a:prstGeom prst="rect">
              <a:avLst/>
            </a:prstGeom>
            <a:noFill/>
          </p:spPr>
        </p:pic>
        <p:pic>
          <p:nvPicPr>
            <p:cNvPr id="10" name="Picture 3" descr="D:\class\java_3조\image\자바3조 캐릭터\준우.png"/>
            <p:cNvPicPr>
              <a:picLocks noChangeAspect="1" noChangeArrowheads="1"/>
            </p:cNvPicPr>
            <p:nvPr/>
          </p:nvPicPr>
          <p:blipFill>
            <a:blip r:embed="rId3" cstate="print"/>
            <a:srcRect b="24400"/>
            <a:stretch>
              <a:fillRect/>
            </a:stretch>
          </p:blipFill>
          <p:spPr bwMode="auto">
            <a:xfrm rot="2700000" flipH="1">
              <a:off x="1636445" y="2547427"/>
              <a:ext cx="786621" cy="925061"/>
            </a:xfrm>
            <a:prstGeom prst="rect">
              <a:avLst/>
            </a:prstGeom>
            <a:noFill/>
          </p:spPr>
        </p:pic>
        <p:pic>
          <p:nvPicPr>
            <p:cNvPr id="11" name="Picture 4" descr="D:\class\java_3조\image\자바3조 캐릭터\찬미.png"/>
            <p:cNvPicPr>
              <a:picLocks noChangeAspect="1" noChangeArrowheads="1"/>
            </p:cNvPicPr>
            <p:nvPr/>
          </p:nvPicPr>
          <p:blipFill>
            <a:blip r:embed="rId4" cstate="print"/>
            <a:srcRect b="27592"/>
            <a:stretch>
              <a:fillRect/>
            </a:stretch>
          </p:blipFill>
          <p:spPr bwMode="auto">
            <a:xfrm rot="18900000" flipH="1">
              <a:off x="2772521" y="3778900"/>
              <a:ext cx="786621" cy="886009"/>
            </a:xfrm>
            <a:prstGeom prst="rect">
              <a:avLst/>
            </a:prstGeom>
            <a:noFill/>
          </p:spPr>
        </p:pic>
        <p:pic>
          <p:nvPicPr>
            <p:cNvPr id="12" name="Picture 5" descr="D:\class\java_3조\image\자바3조 캐릭터\현철.png"/>
            <p:cNvPicPr>
              <a:picLocks noChangeAspect="1" noChangeArrowheads="1"/>
            </p:cNvPicPr>
            <p:nvPr/>
          </p:nvPicPr>
          <p:blipFill>
            <a:blip r:embed="rId5" cstate="print"/>
            <a:srcRect b="28665"/>
            <a:stretch>
              <a:fillRect/>
            </a:stretch>
          </p:blipFill>
          <p:spPr bwMode="auto">
            <a:xfrm rot="18900000" flipH="1">
              <a:off x="3297853" y="3278284"/>
              <a:ext cx="786621" cy="872877"/>
            </a:xfrm>
            <a:prstGeom prst="rect">
              <a:avLst/>
            </a:prstGeom>
            <a:noFill/>
          </p:spPr>
        </p:pic>
        <p:pic>
          <p:nvPicPr>
            <p:cNvPr id="13" name="Picture 6" descr="D:\class\java_3조\image\자바3조 캐릭터\희진.png"/>
            <p:cNvPicPr>
              <a:picLocks noChangeAspect="1" noChangeArrowheads="1"/>
            </p:cNvPicPr>
            <p:nvPr/>
          </p:nvPicPr>
          <p:blipFill>
            <a:blip r:embed="rId6" cstate="print"/>
            <a:srcRect b="29027"/>
            <a:stretch>
              <a:fillRect/>
            </a:stretch>
          </p:blipFill>
          <p:spPr bwMode="auto">
            <a:xfrm rot="13500000" flipH="1">
              <a:off x="3939526" y="2597124"/>
              <a:ext cx="786621" cy="868446"/>
            </a:xfrm>
            <a:prstGeom prst="rect">
              <a:avLst/>
            </a:prstGeom>
            <a:noFill/>
          </p:spPr>
        </p:pic>
        <p:pic>
          <p:nvPicPr>
            <p:cNvPr id="14" name="Picture 7" descr="D:\class\java_3조\image\자바3조 캐릭터\동성.png"/>
            <p:cNvPicPr>
              <a:picLocks noChangeAspect="1" noChangeArrowheads="1"/>
            </p:cNvPicPr>
            <p:nvPr/>
          </p:nvPicPr>
          <p:blipFill>
            <a:blip r:embed="rId7" cstate="print"/>
            <a:srcRect b="31311"/>
            <a:stretch>
              <a:fillRect/>
            </a:stretch>
          </p:blipFill>
          <p:spPr bwMode="auto">
            <a:xfrm rot="8100000" flipH="1">
              <a:off x="2261378" y="2006212"/>
              <a:ext cx="786621" cy="840503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 rot="18900000">
              <a:off x="1979172" y="2682361"/>
              <a:ext cx="24176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9DBF3E"/>
                  </a:solidFill>
                  <a:latin typeface="배달의민족 도현" pitchFamily="50" charset="-127"/>
                  <a:ea typeface="배달의민족 도현" pitchFamily="50" charset="-127"/>
                </a:rPr>
                <a:t>DOUBLE</a:t>
              </a:r>
            </a:p>
            <a:p>
              <a:pPr algn="ctr"/>
              <a:r>
                <a:rPr lang="en-US" altLang="ko-KR" sz="2400" dirty="0" smtClean="0">
                  <a:solidFill>
                    <a:srgbClr val="9DBF3E"/>
                  </a:solidFill>
                  <a:latin typeface="배달의민족 도현" pitchFamily="50" charset="-127"/>
                  <a:ea typeface="배달의민족 도현" pitchFamily="50" charset="-127"/>
                </a:rPr>
                <a:t>DRAGON TOUR</a:t>
              </a:r>
              <a:endParaRPr lang="ko-KR" altLang="en-US" sz="2400" dirty="0" err="1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9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266" name="Picture 2" descr="C:\Users\sist53\Downloads\스크린샷\랜덤여행(희진)\랜덤여행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1481578"/>
            <a:ext cx="5715000" cy="487159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371101" y="4139471"/>
            <a:ext cx="27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랜덤여행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랜덤여행 홈 화면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2290" name="Picture 2" descr="C:\Users\sist53\Downloads\스크린샷\랜덤여행(희진)\랜덤여행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639" y="1465996"/>
            <a:ext cx="5967411" cy="487765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371101" y="4139471"/>
            <a:ext cx="3161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랜덤여행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매칭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조건 입력 화면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1101" y="4139471"/>
            <a:ext cx="347563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랜덤여행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매칭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가능한 회원 목록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출력 화면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3314" name="Picture 2" descr="C:\Users\sist53\Downloads\스크린샷\랜덤여행(희진)\랜덤여행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213" y="1356308"/>
            <a:ext cx="4852987" cy="4992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71001" y="3987071"/>
            <a:ext cx="460254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랜덤여행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선택한 회원과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매칭이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완료 후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사용 가능한 메뉴 출력 화면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4338" name="Picture 2" descr="C:\Users\sist53\Downloads\스크린샷\랜덤여행(희진)\랜덤여행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2314575"/>
            <a:ext cx="2895600" cy="2762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" name="그림 10" descr="더블드래곤투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202" y="637982"/>
            <a:ext cx="8220674" cy="2648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6250" y="5743575"/>
            <a:ext cx="3619500" cy="619125"/>
          </a:xfrm>
          <a:prstGeom prst="rect">
            <a:avLst/>
          </a:prstGeom>
          <a:solidFill>
            <a:srgbClr val="F3713D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3"/>
          <p:cNvGrpSpPr/>
          <p:nvPr/>
        </p:nvGrpSpPr>
        <p:grpSpPr>
          <a:xfrm>
            <a:off x="4952097" y="3524250"/>
            <a:ext cx="2287806" cy="2850832"/>
            <a:chOff x="4819650" y="3524250"/>
            <a:chExt cx="2287806" cy="2850832"/>
          </a:xfrm>
        </p:grpSpPr>
        <p:sp>
          <p:nvSpPr>
            <p:cNvPr id="19" name="TextBox 18"/>
            <p:cNvSpPr txBox="1"/>
            <p:nvPr/>
          </p:nvSpPr>
          <p:spPr>
            <a:xfrm>
              <a:off x="4819650" y="3524250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새로운 일정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82543" y="4657278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여행경비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85373" y="4090764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여행일정표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82543" y="5223792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랜덤여행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5373" y="5790307"/>
              <a:ext cx="2156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rgbClr val="9DBF3E"/>
                  </a:solidFill>
                  <a:latin typeface="배달의민족 도현" pitchFamily="50" charset="-127"/>
                  <a:ea typeface="배달의민족 도현" pitchFamily="50" charset="-127"/>
                </a:rPr>
                <a:t>메시지관리</a:t>
              </a:r>
              <a:endParaRPr lang="ko-KR" altLang="en-US" sz="3200" dirty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6751" y="4234721"/>
            <a:ext cx="49103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랜덤여행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매칭된 상대의 프로필 출력 화면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5362" name="Picture 2" descr="C:\Users\sist53\Downloads\스크린샷\랜덤여행(희진)\랜덤여행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7" y="1405912"/>
            <a:ext cx="5586413" cy="49472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91356" y="4600485"/>
            <a:ext cx="38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메시지관리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메뉴 화면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825" y="2114550"/>
            <a:ext cx="63817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9306" y="4067085"/>
            <a:ext cx="4953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메시지관리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pPr algn="ctr"/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받은메시지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확인 기능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825" y="1900238"/>
            <a:ext cx="51244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5106" y="3933735"/>
            <a:ext cx="38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4000" dirty="0" smtClean="0">
                <a:latin typeface="배달의민족 주아" pitchFamily="18" charset="-127"/>
                <a:ea typeface="배달의민족 주아" pitchFamily="18" charset="-127"/>
              </a:rPr>
              <a:t>메시지관리</a:t>
            </a:r>
            <a:r>
              <a:rPr lang="en-US" altLang="ko-KR" sz="4000" dirty="0" smtClean="0">
                <a:latin typeface="배달의민족 주아" pitchFamily="18" charset="-127"/>
                <a:ea typeface="배달의민족 주아" pitchFamily="18" charset="-127"/>
              </a:rPr>
              <a:t>]</a:t>
            </a:r>
          </a:p>
          <a:p>
            <a:pPr algn="ctr"/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받은 메시지 확인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 descr="메시지관리 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799" y="2324101"/>
            <a:ext cx="5094279" cy="2957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04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기능구현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1" name="그림 10" descr="더블드래곤투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202" y="637982"/>
            <a:ext cx="8220674" cy="2648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18381" y="171450"/>
            <a:ext cx="157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 3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조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634" y="3682271"/>
            <a:ext cx="3422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직접시연</a:t>
            </a:r>
            <a:endParaRPr lang="ko-KR" altLang="en-US" sz="80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01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r>
              <a:rPr lang="en-US" altLang="ko-KR" sz="6600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OUBLE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RAGON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T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OUR</a:t>
            </a:r>
          </a:p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9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일 동안 만들었어요 ㅠㅠ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601325" y="3962123"/>
            <a:ext cx="3520366" cy="1030807"/>
            <a:chOff x="6601325" y="3962123"/>
            <a:chExt cx="3520366" cy="1030807"/>
          </a:xfrm>
        </p:grpSpPr>
        <p:pic>
          <p:nvPicPr>
            <p:cNvPr id="5" name="Picture 2" descr="D:\class\java_3조\image\자바3조 캐릭터\병준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1325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6" name="Picture 3" descr="D:\class\java_3조\image\자바3조 캐릭터\준우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58393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7" name="Picture 4" descr="D:\class\java_3조\image\자바3조 캐릭터\찬미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24986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8" name="Picture 5" descr="D:\class\java_3조\image\자바3조 캐릭터\현철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20154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9" name="Picture 6" descr="D:\class\java_3조\image\자바3조 캐릭터\희진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858172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0" name="Picture 7" descr="D:\class\java_3조\image\자바3조 캐릭터\동성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59029" y="3962123"/>
              <a:ext cx="662662" cy="103080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05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601325" y="3962123"/>
            <a:ext cx="3520366" cy="1030807"/>
            <a:chOff x="6601325" y="3962123"/>
            <a:chExt cx="3520366" cy="1030807"/>
          </a:xfrm>
        </p:grpSpPr>
        <p:pic>
          <p:nvPicPr>
            <p:cNvPr id="6" name="Picture 2" descr="D:\class\java_3조\image\자바3조 캐릭터\병준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1325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7" name="Picture 3" descr="D:\class\java_3조\image\자바3조 캐릭터\준우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58393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8" name="Picture 4" descr="D:\class\java_3조\image\자바3조 캐릭터\찬미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24986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9" name="Picture 5" descr="D:\class\java_3조\image\자바3조 캐릭터\현철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20154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0" name="Picture 6" descr="D:\class\java_3조\image\자바3조 캐릭터\희진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858172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1" name="Picture 7" descr="D:\class\java_3조\image\자바3조 캐릭터\동성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59029" y="3962123"/>
              <a:ext cx="662662" cy="103080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05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업무일정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3415" y="1596347"/>
            <a:ext cx="879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06	07	08	09	10	11	12	13	14	15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13416" y="2109537"/>
            <a:ext cx="8814217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95007" y="2109537"/>
            <a:ext cx="0" cy="40185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413415" y="2296126"/>
            <a:ext cx="779489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98954" y="2835860"/>
            <a:ext cx="1807762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49325" y="4994796"/>
            <a:ext cx="1813809" cy="457200"/>
          </a:xfrm>
          <a:prstGeom prst="rect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463134" y="5534528"/>
            <a:ext cx="790403" cy="457200"/>
          </a:xfrm>
          <a:prstGeom prst="rect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256690" y="917913"/>
            <a:ext cx="4587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개발기간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2019.03.06.~2019.03.15.</a:t>
            </a:r>
            <a:endParaRPr lang="ko-KR" altLang="en-US" sz="2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22329" y="2277584"/>
            <a:ext cx="1383712" cy="3761095"/>
            <a:chOff x="922329" y="2277584"/>
            <a:chExt cx="1383712" cy="3761095"/>
          </a:xfrm>
        </p:grpSpPr>
        <p:sp>
          <p:nvSpPr>
            <p:cNvPr id="3" name="TextBox 2"/>
            <p:cNvSpPr txBox="1"/>
            <p:nvPr/>
          </p:nvSpPr>
          <p:spPr>
            <a:xfrm>
              <a:off x="981639" y="2277584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주제선정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41565" y="5515459"/>
              <a:ext cx="13644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결과보고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54389" y="4436168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개발구현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1026" y="4975814"/>
              <a:ext cx="1225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테 </a:t>
              </a:r>
              <a:r>
                <a:rPr lang="ko-KR" altLang="en-US" sz="2800" dirty="0" err="1" smtClean="0">
                  <a:latin typeface="배달의민족 주아" pitchFamily="18" charset="-127"/>
                  <a:ea typeface="배달의민족 주아" pitchFamily="18" charset="-127"/>
                </a:rPr>
                <a:t>스</a:t>
              </a:r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ko-KR" altLang="en-US" sz="2800" dirty="0" err="1" smtClean="0">
                  <a:latin typeface="배달의민족 주아" pitchFamily="18" charset="-127"/>
                  <a:ea typeface="배달의민족 주아" pitchFamily="18" charset="-127"/>
                </a:rPr>
                <a:t>트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4845" y="2817230"/>
              <a:ext cx="1321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분석설계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4389" y="3356876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화면설계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2329" y="3896522"/>
              <a:ext cx="13837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배달의민족 주아" pitchFamily="18" charset="-127"/>
                  <a:ea typeface="배달의민족 주아" pitchFamily="18" charset="-127"/>
                </a:rPr>
                <a:t>역할분담</a:t>
              </a:r>
              <a:endParaRPr lang="ko-KR" altLang="en-US" sz="28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694811" y="7071282"/>
            <a:ext cx="7270230" cy="4018547"/>
            <a:chOff x="3189486" y="2109537"/>
            <a:chExt cx="7270230" cy="4018547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3189486" y="2109537"/>
              <a:ext cx="0" cy="40185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4098265" y="2109537"/>
              <a:ext cx="0" cy="40185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07044" y="2109537"/>
              <a:ext cx="0" cy="40185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915823" y="2109537"/>
              <a:ext cx="0" cy="40185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824602" y="2109537"/>
              <a:ext cx="0" cy="40185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733381" y="2109537"/>
              <a:ext cx="0" cy="40185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8642160" y="2109537"/>
              <a:ext cx="0" cy="40185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550939" y="2109537"/>
              <a:ext cx="0" cy="40185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0459716" y="2109537"/>
              <a:ext cx="0" cy="40185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/>
          <p:cNvSpPr/>
          <p:nvPr/>
        </p:nvSpPr>
        <p:spPr>
          <a:xfrm>
            <a:off x="4114012" y="3915328"/>
            <a:ext cx="907693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198954" y="3375594"/>
            <a:ext cx="1807762" cy="457200"/>
          </a:xfrm>
          <a:prstGeom prst="rect">
            <a:avLst/>
          </a:prstGeom>
          <a:solidFill>
            <a:srgbClr val="F37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018285" y="4455062"/>
            <a:ext cx="4545439" cy="457200"/>
          </a:xfrm>
          <a:prstGeom prst="rect">
            <a:avLst/>
          </a:pr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06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3375" y="3624943"/>
            <a:ext cx="5495045" cy="1135706"/>
          </a:xfrm>
        </p:spPr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1325" y="3962123"/>
            <a:ext cx="3520366" cy="1030807"/>
            <a:chOff x="6601325" y="3962123"/>
            <a:chExt cx="3520366" cy="1030807"/>
          </a:xfrm>
        </p:grpSpPr>
        <p:pic>
          <p:nvPicPr>
            <p:cNvPr id="6" name="Picture 2" descr="D:\class\java_3조\image\자바3조 캐릭터\병준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1325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7" name="Picture 3" descr="D:\class\java_3조\image\자바3조 캐릭터\준우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58393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8" name="Picture 4" descr="D:\class\java_3조\image\자바3조 캐릭터\찬미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24986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9" name="Picture 5" descr="D:\class\java_3조\image\자바3조 캐릭터\현철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20154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0" name="Picture 6" descr="D:\class\java_3조\image\자바3조 캐릭터\희진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858172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1" name="Picture 7" descr="D:\class\java_3조\image\자바3조 캐릭터\동성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59029" y="3962123"/>
              <a:ext cx="662662" cy="1030807"/>
            </a:xfrm>
            <a:prstGeom prst="rect">
              <a:avLst/>
            </a:prstGeom>
            <a:noFill/>
          </p:spPr>
        </p:pic>
      </p:grpSp>
      <p:sp>
        <p:nvSpPr>
          <p:cNvPr id="14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OUBLE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RAGON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T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OUR</a:t>
            </a:r>
          </a:p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제작진들</a:t>
            </a: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4393" y="1494926"/>
            <a:ext cx="6958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엄현철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정희진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김동성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박준우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김병준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6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524" y="3321130"/>
            <a:ext cx="2051221" cy="3190788"/>
          </a:xfrm>
          <a:prstGeom prst="rect">
            <a:avLst/>
          </a:prstGeom>
          <a:noFill/>
        </p:spPr>
      </p:pic>
      <p:pic>
        <p:nvPicPr>
          <p:cNvPr id="1027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6392" y="3248941"/>
            <a:ext cx="2051221" cy="3190788"/>
          </a:xfrm>
          <a:prstGeom prst="rect">
            <a:avLst/>
          </a:prstGeom>
          <a:noFill/>
        </p:spPr>
      </p:pic>
      <p:pic>
        <p:nvPicPr>
          <p:cNvPr id="1028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0260" y="3350206"/>
            <a:ext cx="2051221" cy="3190788"/>
          </a:xfrm>
          <a:prstGeom prst="rect">
            <a:avLst/>
          </a:prstGeom>
          <a:noFill/>
        </p:spPr>
      </p:pic>
      <p:pic>
        <p:nvPicPr>
          <p:cNvPr id="1029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4128" y="3321130"/>
            <a:ext cx="2051221" cy="3190788"/>
          </a:xfrm>
          <a:prstGeom prst="rect">
            <a:avLst/>
          </a:prstGeom>
          <a:noFill/>
        </p:spPr>
      </p:pic>
      <p:pic>
        <p:nvPicPr>
          <p:cNvPr id="1030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7996" y="3280186"/>
            <a:ext cx="2051221" cy="3190788"/>
          </a:xfrm>
          <a:prstGeom prst="rect">
            <a:avLst/>
          </a:prstGeom>
          <a:noFill/>
        </p:spPr>
      </p:pic>
      <p:pic>
        <p:nvPicPr>
          <p:cNvPr id="1031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63753" y="3316894"/>
            <a:ext cx="2051221" cy="3190788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882869" y="3310759"/>
            <a:ext cx="3531476" cy="304274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085489" y="3310759"/>
            <a:ext cx="5234152" cy="304274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823037" y="2280635"/>
            <a:ext cx="854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여행일정표 구현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 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소스 취합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화면설계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발표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67450" y="3618637"/>
            <a:ext cx="5010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콘솔 프로젝트는 처음이라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시작함에 있어 막막했지만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아이템선정과 화면설계를 하면서 점점 흥미를 느꼈습니다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수업을 들을 때는 </a:t>
            </a:r>
            <a:r>
              <a:rPr lang="en-US" altLang="ko-KR" dirty="0" err="1" smtClean="0">
                <a:latin typeface="배달의민족 주아" pitchFamily="18" charset="-127"/>
                <a:ea typeface="배달의민족 주아" pitchFamily="18" charset="-127"/>
              </a:rPr>
              <a:t>ArrayList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와 </a:t>
            </a:r>
            <a:r>
              <a:rPr lang="en-US" altLang="ko-KR" dirty="0" err="1" smtClean="0">
                <a:latin typeface="배달의민족 주아" pitchFamily="18" charset="-127"/>
                <a:ea typeface="배달의민족 주아" pitchFamily="18" charset="-127"/>
              </a:rPr>
              <a:t>HashMap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파일입출력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부분이 헷갈렸지만 프로젝트를 해보면서 더 많은 것을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배우는 계기가 되었습니다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소스취합을 하며 여러 코드들을 보니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 소스코드를 읽는 것에 익숙해졌습니다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9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일간의 프로젝트를 진행하면서 화기애애한 분위기로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저를 믿고 따라와주신 팀원들께 감사합니다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!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03429" y="28956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94530" y="5215027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4393" y="1494926"/>
            <a:ext cx="6958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엄현철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정희진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김동성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박준우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김병준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6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524" y="3321130"/>
            <a:ext cx="2051221" cy="3190788"/>
          </a:xfrm>
          <a:prstGeom prst="rect">
            <a:avLst/>
          </a:prstGeom>
          <a:noFill/>
        </p:spPr>
      </p:pic>
      <p:pic>
        <p:nvPicPr>
          <p:cNvPr id="1027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6392" y="3248941"/>
            <a:ext cx="2051221" cy="3190788"/>
          </a:xfrm>
          <a:prstGeom prst="rect">
            <a:avLst/>
          </a:prstGeom>
          <a:noFill/>
        </p:spPr>
      </p:pic>
      <p:pic>
        <p:nvPicPr>
          <p:cNvPr id="1028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0260" y="3350206"/>
            <a:ext cx="2051221" cy="3190788"/>
          </a:xfrm>
          <a:prstGeom prst="rect">
            <a:avLst/>
          </a:prstGeom>
          <a:noFill/>
        </p:spPr>
      </p:pic>
      <p:pic>
        <p:nvPicPr>
          <p:cNvPr id="1029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6832" y="3321130"/>
            <a:ext cx="2051221" cy="3190788"/>
          </a:xfrm>
          <a:prstGeom prst="rect">
            <a:avLst/>
          </a:prstGeom>
          <a:noFill/>
        </p:spPr>
      </p:pic>
      <p:pic>
        <p:nvPicPr>
          <p:cNvPr id="1030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7996" y="3280186"/>
            <a:ext cx="2051221" cy="3190788"/>
          </a:xfrm>
          <a:prstGeom prst="rect">
            <a:avLst/>
          </a:prstGeom>
          <a:noFill/>
        </p:spPr>
      </p:pic>
      <p:pic>
        <p:nvPicPr>
          <p:cNvPr id="1031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63753" y="3316894"/>
            <a:ext cx="2051221" cy="3190788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882868" y="3310759"/>
            <a:ext cx="5186855" cy="304274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560860" y="3310759"/>
            <a:ext cx="3758781" cy="304274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691592" y="2280635"/>
            <a:ext cx="880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새 일정 구현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 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버그 수정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화면설계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보조 발표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28725" y="3551962"/>
            <a:ext cx="47434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시작하기 전에는 현재 실력으로 맡은 업무들을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해낼 수 있을지 의문이 들었습니다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 </a:t>
            </a:r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차근차근 진행 해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나가면서 구상했던 화면들이 하나 둘 씩 구현되는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모습을 보면서 그러한 걱정은 사라졌습니다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충분히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생각만 한다면 구현하지 못하는 것은 절대 없다는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생각이 들면서부터 스스로에 대한 확신을 가지게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되었습니다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함께 해준 팀원들에게 감사하며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</a:p>
          <a:p>
            <a:r>
              <a:rPr lang="ko-KR" altLang="ko-KR" dirty="0" smtClean="0">
                <a:latin typeface="배달의민족 주아" pitchFamily="18" charset="-127"/>
                <a:ea typeface="배달의민족 주아" pitchFamily="18" charset="-127"/>
              </a:rPr>
              <a:t>다음 프로젝트도 최선을 다하겠습니다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7554" y="278130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22430" y="5191125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4393" y="1494926"/>
            <a:ext cx="6958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엄현철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정희진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김동성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박준우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김병준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6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524" y="3321130"/>
            <a:ext cx="2051221" cy="3190788"/>
          </a:xfrm>
          <a:prstGeom prst="rect">
            <a:avLst/>
          </a:prstGeom>
          <a:noFill/>
        </p:spPr>
      </p:pic>
      <p:pic>
        <p:nvPicPr>
          <p:cNvPr id="1027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6392" y="3248941"/>
            <a:ext cx="2051221" cy="3190788"/>
          </a:xfrm>
          <a:prstGeom prst="rect">
            <a:avLst/>
          </a:prstGeom>
          <a:noFill/>
        </p:spPr>
      </p:pic>
      <p:pic>
        <p:nvPicPr>
          <p:cNvPr id="1028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0260" y="3350206"/>
            <a:ext cx="2051221" cy="3190788"/>
          </a:xfrm>
          <a:prstGeom prst="rect">
            <a:avLst/>
          </a:prstGeom>
          <a:noFill/>
        </p:spPr>
      </p:pic>
      <p:pic>
        <p:nvPicPr>
          <p:cNvPr id="1029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6832" y="3321130"/>
            <a:ext cx="2051221" cy="3190788"/>
          </a:xfrm>
          <a:prstGeom prst="rect">
            <a:avLst/>
          </a:prstGeom>
          <a:noFill/>
        </p:spPr>
      </p:pic>
      <p:pic>
        <p:nvPicPr>
          <p:cNvPr id="1031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63753" y="3316894"/>
            <a:ext cx="2051221" cy="3190788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882868" y="3310759"/>
            <a:ext cx="6756182" cy="304274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410700" y="3310759"/>
            <a:ext cx="1908941" cy="304274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646981" y="2280635"/>
            <a:ext cx="6898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랜덤여행 구현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 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문서 작업 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화면설계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30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7996" y="3280186"/>
            <a:ext cx="2051221" cy="3190788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1095375" y="3675013"/>
            <a:ext cx="6362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팀원의 대부분이 비전공자로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프로젝트 경험이 전무했기 때문에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프로그램의 뼈대를 잡는 것부터 어려움을 느꼈습니다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수 많은 팀 회의를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거쳐서 완성된 초안을 토대로 모두의 의견을 종합한 프로그램을 구현하게 되었습니다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단순히 주어진 예제를 풀어나갈 때와는 전혀 다르게 막막한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느낌을 느꼈지만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프로그램에 살을 붙여나가면서 성취감과 함께 큰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즐거움을 느꼈습니다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팀원들과 며칠간 함께 머리를 맞대고 작업해낸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결과물을 얻게 되니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개인 작업 때에는 느끼기 어려운 유대감까지 함께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느낄 수 있는 계기가 되었습니다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829" y="2905125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8830" y="5286375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4393" y="1494926"/>
            <a:ext cx="6958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엄현철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정희진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김동성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박준우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김병준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6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524" y="3321130"/>
            <a:ext cx="2051221" cy="3190788"/>
          </a:xfrm>
          <a:prstGeom prst="rect">
            <a:avLst/>
          </a:prstGeom>
          <a:noFill/>
        </p:spPr>
      </p:pic>
      <p:pic>
        <p:nvPicPr>
          <p:cNvPr id="1027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6392" y="3248941"/>
            <a:ext cx="2051221" cy="3190788"/>
          </a:xfrm>
          <a:prstGeom prst="rect">
            <a:avLst/>
          </a:prstGeom>
          <a:noFill/>
        </p:spPr>
      </p:pic>
      <p:pic>
        <p:nvPicPr>
          <p:cNvPr id="1028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0260" y="3350206"/>
            <a:ext cx="2051221" cy="3190788"/>
          </a:xfrm>
          <a:prstGeom prst="rect">
            <a:avLst/>
          </a:prstGeom>
          <a:noFill/>
        </p:spPr>
      </p:pic>
      <p:pic>
        <p:nvPicPr>
          <p:cNvPr id="1029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6832" y="3321130"/>
            <a:ext cx="2051221" cy="3190788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568431" y="2280635"/>
            <a:ext cx="7055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여행경비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회원가입 구현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 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데이터 관리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30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7996" y="3280186"/>
            <a:ext cx="2051221" cy="3190788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882868" y="3310759"/>
            <a:ext cx="8546882" cy="304274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63753" y="3316894"/>
            <a:ext cx="2051221" cy="3190788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3028950" y="369046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첫 팀 프로젝트라 실력이 부족하여 많은 도움을 드리지는 못했지만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제가 할 수 있는 최선을 하였고 분발하는 계기가 되었습니다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 </a:t>
            </a: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그리고 학원에 다니면서 배운걸 다시 써보고 응용해보고 검색도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해보면서 조금이나마 좀 더 알아간 것 같아서 뜻 깊었습니다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이 팀 프로젝트를 발판 삼아 더 성장할 수 있는 좋은 시간이었습니다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9679" y="295275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65705" y="4591050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4393" y="1494926"/>
            <a:ext cx="6958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엄현철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정희진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김동성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박준우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김병준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6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524" y="3321130"/>
            <a:ext cx="2051221" cy="3190788"/>
          </a:xfrm>
          <a:prstGeom prst="rect">
            <a:avLst/>
          </a:prstGeom>
          <a:noFill/>
        </p:spPr>
      </p:pic>
      <p:pic>
        <p:nvPicPr>
          <p:cNvPr id="1027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6392" y="3248941"/>
            <a:ext cx="2051221" cy="3190788"/>
          </a:xfrm>
          <a:prstGeom prst="rect">
            <a:avLst/>
          </a:prstGeom>
          <a:noFill/>
        </p:spPr>
      </p:pic>
      <p:pic>
        <p:nvPicPr>
          <p:cNvPr id="1028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0260" y="3350206"/>
            <a:ext cx="2051221" cy="3190788"/>
          </a:xfrm>
          <a:prstGeom prst="rect">
            <a:avLst/>
          </a:prstGeom>
          <a:noFill/>
        </p:spPr>
      </p:pic>
      <p:pic>
        <p:nvPicPr>
          <p:cNvPr id="1029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6832" y="3311605"/>
            <a:ext cx="2051221" cy="3190788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765601" y="2280635"/>
            <a:ext cx="6660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여행경비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로그인 구현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 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데이터 관리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30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7996" y="3280186"/>
            <a:ext cx="2051221" cy="3190788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882868" y="3310759"/>
            <a:ext cx="1879382" cy="304274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63753" y="3316894"/>
            <a:ext cx="2051221" cy="3190788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4343400" y="3310759"/>
            <a:ext cx="6976241" cy="304274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52975" y="354166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로그인과 회원가입과 </a:t>
            </a:r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비용관리표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합산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)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만들면서 </a:t>
            </a:r>
            <a:r>
              <a:rPr lang="en-US" altLang="ko-KR" dirty="0" err="1" smtClean="0">
                <a:latin typeface="배달의민족 주아" pitchFamily="18" charset="-127"/>
                <a:ea typeface="배달의민족 주아" pitchFamily="18" charset="-127"/>
              </a:rPr>
              <a:t>while,if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조건문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과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en-US" altLang="ko-KR" dirty="0" err="1" smtClean="0">
                <a:latin typeface="배달의민족 주아" pitchFamily="18" charset="-127"/>
                <a:ea typeface="배달의민족 주아" pitchFamily="18" charset="-127"/>
              </a:rPr>
              <a:t>Arraylist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등에 사용에 대한 거부감이 없어졌고 더 능숙하게 사용하게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되었습니다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배열이나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중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for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문에 대해서는 아직 부족하지만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프로젝트 전과는 다르게 조건부분에서는 더 능숙하게 되었습니다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앞으로 새로 시작하는 프로젝트들이 많이 남아있으므로 여기서 실력이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멈추지 않고 프로젝트 참여하여 새롭게 진행할 때마다 배우고 활용하는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시간이 되도록 하겠습니다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1804" y="276225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99280" y="4824502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06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역할 및 후기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4393" y="1494926"/>
            <a:ext cx="6958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김찬미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엄현철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정희진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김동성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박준우 </a:t>
            </a:r>
            <a:r>
              <a:rPr lang="en-US" altLang="ko-KR" sz="2800" dirty="0" smtClean="0">
                <a:solidFill>
                  <a:schemeClr val="bg2">
                    <a:lumMod val="9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|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김병준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26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524" y="3321130"/>
            <a:ext cx="2051221" cy="3190788"/>
          </a:xfrm>
          <a:prstGeom prst="rect">
            <a:avLst/>
          </a:prstGeom>
          <a:noFill/>
        </p:spPr>
      </p:pic>
      <p:pic>
        <p:nvPicPr>
          <p:cNvPr id="1027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6392" y="3248941"/>
            <a:ext cx="2051221" cy="3190788"/>
          </a:xfrm>
          <a:prstGeom prst="rect">
            <a:avLst/>
          </a:prstGeom>
          <a:noFill/>
        </p:spPr>
      </p:pic>
      <p:pic>
        <p:nvPicPr>
          <p:cNvPr id="1028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0260" y="3350206"/>
            <a:ext cx="2051221" cy="3190788"/>
          </a:xfrm>
          <a:prstGeom prst="rect">
            <a:avLst/>
          </a:prstGeom>
          <a:noFill/>
        </p:spPr>
      </p:pic>
      <p:pic>
        <p:nvPicPr>
          <p:cNvPr id="1029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6832" y="3311605"/>
            <a:ext cx="2051221" cy="3190788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3536645" y="2280635"/>
            <a:ext cx="5118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메시지관리 구현</a:t>
            </a:r>
            <a:r>
              <a:rPr lang="en-US" altLang="ko-KR" sz="3200" dirty="0" smtClean="0">
                <a:latin typeface="배달의민족 도현" pitchFamily="50" charset="-127"/>
                <a:ea typeface="배달의민족 도현" pitchFamily="50" charset="-127"/>
              </a:rPr>
              <a:t> / </a:t>
            </a:r>
            <a:r>
              <a:rPr lang="ko-KR" altLang="en-US" sz="3200" dirty="0" smtClean="0">
                <a:latin typeface="배달의민족 도현" pitchFamily="50" charset="-127"/>
                <a:ea typeface="배달의민족 도현" pitchFamily="50" charset="-127"/>
              </a:rPr>
              <a:t>문서작업</a:t>
            </a:r>
            <a:endParaRPr lang="ko-KR" altLang="en-US" sz="3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30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7996" y="3280186"/>
            <a:ext cx="2051221" cy="3190788"/>
          </a:xfrm>
          <a:prstGeom prst="rect">
            <a:avLst/>
          </a:prstGeom>
          <a:noFill/>
        </p:spPr>
      </p:pic>
      <p:pic>
        <p:nvPicPr>
          <p:cNvPr id="1031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63753" y="3316894"/>
            <a:ext cx="2051221" cy="3190788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2876550" y="3310759"/>
            <a:ext cx="8443091" cy="304274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00400" y="34991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프로젝트를 시작할 때 내 자신이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JAVA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에 대해 어떤 것을 모르는지도 모르는 상태였습니다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수업을 듣고 예제를 풀었으나 시작하려니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막연했습니다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팀원들과 회의를 거치며 점차 모양새를 잡아갔고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프로젝트를 점점 구현하면서 내가 어떤 부분을 모르고 있는지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알 수 있게 되었습니다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이번 프로젝트를 통해 모르는 부분에 대해서 찾아서 공부할 수 있는 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시간이었고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기본적인 개념을 확실히 찾아보는 기회가 되었습니다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6854" y="2686050"/>
            <a:ext cx="7793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“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37155" y="4995952"/>
            <a:ext cx="7793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rgbClr val="9DBF3E"/>
                </a:solidFill>
                <a:latin typeface="배달의민족 한나체 Pro" pitchFamily="50" charset="-127"/>
                <a:ea typeface="배달의민족 한나체 Pro" pitchFamily="50" charset="-127"/>
              </a:rPr>
              <a:t>”</a:t>
            </a:r>
            <a:endParaRPr lang="ko-KR" altLang="en-US" sz="11500" dirty="0" err="1" smtClean="0">
              <a:solidFill>
                <a:srgbClr val="9DBF3E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H="1">
            <a:off x="11474884" y="326571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 rot="10800000" flipH="1">
            <a:off x="0" y="0"/>
            <a:ext cx="717116" cy="6531429"/>
          </a:xfrm>
          <a:prstGeom prst="rtTriangle">
            <a:avLst/>
          </a:prstGeom>
          <a:solidFill>
            <a:srgbClr val="A4CB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rot="10800000" flipH="1" flipV="1">
            <a:off x="0" y="326570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11480168" y="-1"/>
            <a:ext cx="717116" cy="6531429"/>
          </a:xfrm>
          <a:prstGeom prst="rtTriangle">
            <a:avLst/>
          </a:prstGeom>
          <a:solidFill>
            <a:srgbClr val="F3713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944550" y="2509026"/>
            <a:ext cx="8302900" cy="18083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8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  <a:cs typeface="+mj-cs"/>
              </a:rPr>
              <a:t>Q&amp;A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개발환경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0464" y="2670769"/>
            <a:ext cx="2212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Windows 10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0464" y="3991621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Eclipse JEE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0464" y="5328329"/>
            <a:ext cx="278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JAVA(JDK 1.8)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0464" y="1802022"/>
            <a:ext cx="6128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2019.03.06. ~ 2019.03.15. (9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일간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6385" name="Picture 1" descr="C:\Users\sist53\Downloads\eclipse_Logov2\eclipse_logo_colou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542" y="3946538"/>
            <a:ext cx="2971253" cy="698047"/>
          </a:xfrm>
          <a:prstGeom prst="rect">
            <a:avLst/>
          </a:prstGeom>
          <a:noFill/>
        </p:spPr>
      </p:pic>
      <p:pic>
        <p:nvPicPr>
          <p:cNvPr id="13" name="그림 12" descr="windows-10-logo-png-transpar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5518" y="2744035"/>
            <a:ext cx="3901698" cy="69580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47749" y="2724004"/>
            <a:ext cx="1704976" cy="523220"/>
            <a:chOff x="962024" y="2695429"/>
            <a:chExt cx="1704976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962024" y="2699864"/>
              <a:ext cx="1704976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93614" y="2695429"/>
              <a:ext cx="1641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개발플랫폼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47749" y="1818635"/>
            <a:ext cx="1428750" cy="523220"/>
            <a:chOff x="962025" y="1790060"/>
            <a:chExt cx="1428750" cy="523220"/>
          </a:xfrm>
        </p:grpSpPr>
        <p:sp>
          <p:nvSpPr>
            <p:cNvPr id="14" name="직사각형 13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2941" y="1790060"/>
              <a:ext cx="1386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개발기간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47749" y="4066535"/>
            <a:ext cx="1428750" cy="523220"/>
            <a:chOff x="962025" y="1790060"/>
            <a:chExt cx="1428750" cy="523220"/>
          </a:xfrm>
        </p:grpSpPr>
        <p:sp>
          <p:nvSpPr>
            <p:cNvPr id="19" name="직사각형 18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2941" y="1790060"/>
              <a:ext cx="1353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개발도구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47749" y="5319236"/>
            <a:ext cx="1428750" cy="523220"/>
            <a:chOff x="962025" y="1790060"/>
            <a:chExt cx="1428750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2941" y="1790060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개발언어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pic>
        <p:nvPicPr>
          <p:cNvPr id="66561" name="Picture 1" descr="C:\Users\sist53\Downloads\kisspng-java-programming-language-programmer-computer-prog-5b234cd2562863.118134181529040082352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6532" y="4698123"/>
            <a:ext cx="2864702" cy="17601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4550" y="2366151"/>
            <a:ext cx="8302900" cy="1808389"/>
          </a:xfrm>
        </p:spPr>
        <p:txBody>
          <a:bodyPr>
            <a:noAutofit/>
          </a:bodyPr>
          <a:lstStyle/>
          <a:p>
            <a:r>
              <a:rPr lang="ko-KR" altLang="en-US" sz="7200" dirty="0" smtClean="0">
                <a:latin typeface="배달의민족 도현" pitchFamily="50" charset="-127"/>
                <a:ea typeface="배달의민족 도현" pitchFamily="50" charset="-127"/>
              </a:rPr>
              <a:t>경청해주셔서</a:t>
            </a:r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/>
            </a:r>
            <a:b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</a:br>
            <a:r>
              <a:rPr lang="ko-KR" altLang="en-US" sz="7200" dirty="0" smtClean="0">
                <a:latin typeface="배달의민족 도현" pitchFamily="50" charset="-127"/>
                <a:ea typeface="배달의민족 도현" pitchFamily="50" charset="-127"/>
              </a:rPr>
              <a:t>감사합니다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5" name="Picture 2" descr="D:\class\java_3조\image\자바3조 캐릭터\병준.png"/>
          <p:cNvPicPr>
            <a:picLocks noChangeAspect="1" noChangeArrowheads="1"/>
          </p:cNvPicPr>
          <p:nvPr/>
        </p:nvPicPr>
        <p:blipFill>
          <a:blip r:embed="rId2" cstate="print"/>
          <a:srcRect b="26208"/>
          <a:stretch>
            <a:fillRect/>
          </a:stretch>
        </p:blipFill>
        <p:spPr bwMode="auto">
          <a:xfrm rot="8100000" flipH="1">
            <a:off x="10393733" y="4040810"/>
            <a:ext cx="605845" cy="695435"/>
          </a:xfrm>
          <a:prstGeom prst="rect">
            <a:avLst/>
          </a:prstGeom>
          <a:noFill/>
        </p:spPr>
      </p:pic>
      <p:pic>
        <p:nvPicPr>
          <p:cNvPr id="6" name="Picture 3" descr="D:\class\java_3조\image\자바3조 캐릭터\준우.png"/>
          <p:cNvPicPr>
            <a:picLocks noChangeAspect="1" noChangeArrowheads="1"/>
          </p:cNvPicPr>
          <p:nvPr/>
        </p:nvPicPr>
        <p:blipFill>
          <a:blip r:embed="rId3" cstate="print"/>
          <a:srcRect b="24400"/>
          <a:stretch>
            <a:fillRect/>
          </a:stretch>
        </p:blipFill>
        <p:spPr bwMode="auto">
          <a:xfrm rot="2700000" flipH="1">
            <a:off x="9471534" y="4874034"/>
            <a:ext cx="605845" cy="712470"/>
          </a:xfrm>
          <a:prstGeom prst="rect">
            <a:avLst/>
          </a:prstGeom>
          <a:noFill/>
        </p:spPr>
      </p:pic>
      <p:pic>
        <p:nvPicPr>
          <p:cNvPr id="7" name="Picture 4" descr="D:\class\java_3조\image\자바3조 캐릭터\찬미.png"/>
          <p:cNvPicPr>
            <a:picLocks noChangeAspect="1" noChangeArrowheads="1"/>
          </p:cNvPicPr>
          <p:nvPr/>
        </p:nvPicPr>
        <p:blipFill>
          <a:blip r:embed="rId4" cstate="print"/>
          <a:srcRect b="27592"/>
          <a:stretch>
            <a:fillRect/>
          </a:stretch>
        </p:blipFill>
        <p:spPr bwMode="auto">
          <a:xfrm rot="18900000" flipH="1">
            <a:off x="10346525" y="5822499"/>
            <a:ext cx="605845" cy="682392"/>
          </a:xfrm>
          <a:prstGeom prst="rect">
            <a:avLst/>
          </a:prstGeom>
          <a:noFill/>
        </p:spPr>
      </p:pic>
      <p:pic>
        <p:nvPicPr>
          <p:cNvPr id="8" name="Picture 5" descr="D:\class\java_3조\image\자바3조 캐릭터\현철.png"/>
          <p:cNvPicPr>
            <a:picLocks noChangeAspect="1" noChangeArrowheads="1"/>
          </p:cNvPicPr>
          <p:nvPr/>
        </p:nvPicPr>
        <p:blipFill>
          <a:blip r:embed="rId5" cstate="print"/>
          <a:srcRect b="28665"/>
          <a:stretch>
            <a:fillRect/>
          </a:stretch>
        </p:blipFill>
        <p:spPr bwMode="auto">
          <a:xfrm rot="18900000" flipH="1">
            <a:off x="10751128" y="5429616"/>
            <a:ext cx="605845" cy="672278"/>
          </a:xfrm>
          <a:prstGeom prst="rect">
            <a:avLst/>
          </a:prstGeom>
          <a:noFill/>
        </p:spPr>
      </p:pic>
      <p:pic>
        <p:nvPicPr>
          <p:cNvPr id="9" name="Picture 6" descr="D:\class\java_3조\image\자바3조 캐릭터\희진.png"/>
          <p:cNvPicPr>
            <a:picLocks noChangeAspect="1" noChangeArrowheads="1"/>
          </p:cNvPicPr>
          <p:nvPr/>
        </p:nvPicPr>
        <p:blipFill>
          <a:blip r:embed="rId6" cstate="print"/>
          <a:srcRect b="29027"/>
          <a:stretch>
            <a:fillRect/>
          </a:stretch>
        </p:blipFill>
        <p:spPr bwMode="auto">
          <a:xfrm rot="13500000" flipH="1">
            <a:off x="11245336" y="4941570"/>
            <a:ext cx="605845" cy="668866"/>
          </a:xfrm>
          <a:prstGeom prst="rect">
            <a:avLst/>
          </a:prstGeom>
          <a:noFill/>
        </p:spPr>
      </p:pic>
      <p:pic>
        <p:nvPicPr>
          <p:cNvPr id="10" name="Picture 7" descr="D:\class\java_3조\image\자바3조 캐릭터\동성.png"/>
          <p:cNvPicPr>
            <a:picLocks noChangeAspect="1" noChangeArrowheads="1"/>
          </p:cNvPicPr>
          <p:nvPr/>
        </p:nvPicPr>
        <p:blipFill>
          <a:blip r:embed="rId7" cstate="print"/>
          <a:srcRect b="31311"/>
          <a:stretch>
            <a:fillRect/>
          </a:stretch>
        </p:blipFill>
        <p:spPr bwMode="auto">
          <a:xfrm rot="8100000" flipH="1">
            <a:off x="9952849" y="4479143"/>
            <a:ext cx="605845" cy="6473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18900000">
            <a:off x="9735015" y="4965965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rPr>
              <a:t>DOUBLE</a:t>
            </a:r>
          </a:p>
          <a:p>
            <a:pPr algn="ctr"/>
            <a:r>
              <a:rPr lang="en-US" altLang="ko-KR" dirty="0" smtClean="0">
                <a:solidFill>
                  <a:srgbClr val="9DBF3E"/>
                </a:solidFill>
                <a:latin typeface="배달의민족 도현" pitchFamily="50" charset="-127"/>
                <a:ea typeface="배달의민족 도현" pitchFamily="50" charset="-127"/>
              </a:rPr>
              <a:t>DRAGON TOUR</a:t>
            </a:r>
            <a:endParaRPr lang="ko-KR" altLang="en-US" dirty="0" err="1" smtClean="0">
              <a:solidFill>
                <a:srgbClr val="9DBF3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0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1086" y="2352742"/>
            <a:ext cx="4211932" cy="1177131"/>
          </a:xfrm>
        </p:spPr>
        <p:txBody>
          <a:bodyPr/>
          <a:lstStyle/>
          <a:p>
            <a:r>
              <a:rPr lang="en-US" altLang="ko-KR" sz="7200" dirty="0" smtClean="0">
                <a:latin typeface="배달의민족 도현" pitchFamily="50" charset="-127"/>
                <a:ea typeface="배달의민족 도현" pitchFamily="50" charset="-127"/>
              </a:rPr>
              <a:t>02</a:t>
            </a:r>
            <a:endParaRPr lang="ko-KR" altLang="en-US" sz="7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600" dirty="0" smtClean="0"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1325" y="3962123"/>
            <a:ext cx="3520366" cy="1030807"/>
            <a:chOff x="6601325" y="3962123"/>
            <a:chExt cx="3520366" cy="1030807"/>
          </a:xfrm>
        </p:grpSpPr>
        <p:pic>
          <p:nvPicPr>
            <p:cNvPr id="6" name="Picture 2" descr="D:\class\java_3조\image\자바3조 캐릭터\병준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1325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7" name="Picture 3" descr="D:\class\java_3조\image\자바3조 캐릭터\준우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58393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8" name="Picture 4" descr="D:\class\java_3조\image\자바3조 캐릭터\찬미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24986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9" name="Picture 5" descr="D:\class\java_3조\image\자바3조 캐릭터\현철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20154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0" name="Picture 6" descr="D:\class\java_3조\image\자바3조 캐릭터\희진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858172" y="3962123"/>
              <a:ext cx="662662" cy="1030807"/>
            </a:xfrm>
            <a:prstGeom prst="rect">
              <a:avLst/>
            </a:prstGeom>
            <a:noFill/>
          </p:spPr>
        </p:pic>
        <p:pic>
          <p:nvPicPr>
            <p:cNvPr id="11" name="Picture 7" descr="D:\class\java_3조\image\자바3조 캐릭터\동성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59029" y="3962123"/>
              <a:ext cx="662662" cy="1030807"/>
            </a:xfrm>
            <a:prstGeom prst="rect">
              <a:avLst/>
            </a:prstGeom>
            <a:noFill/>
          </p:spPr>
        </p:pic>
      </p:grpSp>
      <p:sp>
        <p:nvSpPr>
          <p:cNvPr id="12" name="텍스트 개체 틀 3"/>
          <p:cNvSpPr>
            <a:spLocks noGrp="1"/>
          </p:cNvSpPr>
          <p:nvPr>
            <p:ph type="body" idx="13"/>
          </p:nvPr>
        </p:nvSpPr>
        <p:spPr>
          <a:xfrm>
            <a:off x="6320499" y="2307771"/>
            <a:ext cx="4075358" cy="1026549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OUBLE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D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RAGON </a:t>
            </a:r>
            <a:r>
              <a:rPr lang="en-US" altLang="ko-KR" sz="2800" dirty="0" smtClean="0">
                <a:solidFill>
                  <a:srgbClr val="9DBF3E"/>
                </a:solidFill>
                <a:latin typeface="배달의민족 주아" pitchFamily="18" charset="-127"/>
                <a:ea typeface="배달의민족 주아" pitchFamily="18" charset="-127"/>
              </a:rPr>
              <a:t>T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OUR</a:t>
            </a:r>
          </a:p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랜덤여행 들어봄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?</a:t>
            </a:r>
            <a:endParaRPr lang="ko-KR" altLang="en-US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02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기획의도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6551" y="3872114"/>
            <a:ext cx="20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결정장애 방지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2979" y="853663"/>
            <a:ext cx="209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배달의민족 주아" pitchFamily="18" charset="-127"/>
                <a:ea typeface="배달의민족 주아" pitchFamily="18" charset="-127"/>
              </a:rPr>
              <a:t>매칭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 기능 제공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04096" y="355344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일정 및 비용 제공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Picture 2" descr="ì¬ëë¤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6329" y="2595781"/>
            <a:ext cx="3190875" cy="2847976"/>
          </a:xfrm>
          <a:prstGeom prst="rect">
            <a:avLst/>
          </a:prstGeom>
          <a:noFill/>
        </p:spPr>
      </p:pic>
      <p:grpSp>
        <p:nvGrpSpPr>
          <p:cNvPr id="7" name="그룹 6"/>
          <p:cNvGrpSpPr/>
          <p:nvPr/>
        </p:nvGrpSpPr>
        <p:grpSpPr>
          <a:xfrm>
            <a:off x="1096949" y="2414380"/>
            <a:ext cx="3061583" cy="1338470"/>
            <a:chOff x="1096949" y="2414380"/>
            <a:chExt cx="3061583" cy="1338470"/>
          </a:xfrm>
        </p:grpSpPr>
        <p:sp>
          <p:nvSpPr>
            <p:cNvPr id="8" name="TextBox 7"/>
            <p:cNvSpPr txBox="1"/>
            <p:nvPr/>
          </p:nvSpPr>
          <p:spPr>
            <a:xfrm>
              <a:off x="1425939" y="2794594"/>
              <a:ext cx="2454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어디로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갈까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?</a:t>
              </a:r>
              <a:endParaRPr lang="ko-KR" altLang="en-US" sz="36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04900" y="2533650"/>
              <a:ext cx="2783288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371600" y="2533650"/>
              <a:ext cx="2786932" cy="1219200"/>
            </a:xfrm>
            <a:prstGeom prst="ellipse">
              <a:avLst/>
            </a:prstGeom>
            <a:noFill/>
            <a:ln>
              <a:solidFill>
                <a:srgbClr val="F37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096949" y="2414380"/>
              <a:ext cx="2783288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539864" y="1372759"/>
            <a:ext cx="3053632" cy="1330519"/>
            <a:chOff x="4539864" y="1372759"/>
            <a:chExt cx="3053632" cy="1330519"/>
          </a:xfrm>
        </p:grpSpPr>
        <p:sp>
          <p:nvSpPr>
            <p:cNvPr id="15" name="TextBox 14"/>
            <p:cNvSpPr txBox="1"/>
            <p:nvPr/>
          </p:nvSpPr>
          <p:spPr>
            <a:xfrm>
              <a:off x="4931139" y="1794469"/>
              <a:ext cx="2457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누구랑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갈까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?</a:t>
              </a:r>
              <a:endParaRPr lang="ko-KR" altLang="en-US" sz="36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539864" y="1484078"/>
              <a:ext cx="2783288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806564" y="1484078"/>
              <a:ext cx="2786932" cy="1219200"/>
            </a:xfrm>
            <a:prstGeom prst="ellipse">
              <a:avLst/>
            </a:prstGeom>
            <a:noFill/>
            <a:ln>
              <a:solidFill>
                <a:srgbClr val="F37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4603475" y="1372759"/>
              <a:ext cx="2783288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648824" y="2247403"/>
            <a:ext cx="4333792" cy="1243054"/>
            <a:chOff x="7648824" y="2247403"/>
            <a:chExt cx="4333792" cy="1243054"/>
          </a:xfrm>
        </p:grpSpPr>
        <p:sp>
          <p:nvSpPr>
            <p:cNvPr id="20" name="TextBox 19"/>
            <p:cNvSpPr txBox="1"/>
            <p:nvPr/>
          </p:nvSpPr>
          <p:spPr>
            <a:xfrm>
              <a:off x="8017239" y="2556469"/>
              <a:ext cx="3640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배달의민족 주아" pitchFamily="18" charset="-127"/>
                  <a:ea typeface="배달의민족 주아" pitchFamily="18" charset="-127"/>
                </a:rPr>
                <a:t>정보는 어디서 찾지</a:t>
              </a:r>
              <a:r>
                <a:rPr lang="en-US" altLang="ko-KR" sz="3600" dirty="0" smtClean="0">
                  <a:latin typeface="배달의민족 주아" pitchFamily="18" charset="-127"/>
                  <a:ea typeface="배달의민족 주아" pitchFamily="18" charset="-127"/>
                </a:rPr>
                <a:t>?</a:t>
              </a:r>
              <a:endParaRPr lang="ko-KR" altLang="en-US" sz="36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7648824" y="2271257"/>
              <a:ext cx="4061774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7915524" y="2271257"/>
              <a:ext cx="4067092" cy="1219200"/>
            </a:xfrm>
            <a:prstGeom prst="ellipse">
              <a:avLst/>
            </a:prstGeom>
            <a:noFill/>
            <a:ln>
              <a:solidFill>
                <a:srgbClr val="F37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8038438" y="2247403"/>
              <a:ext cx="3546612" cy="1219200"/>
            </a:xfrm>
            <a:prstGeom prst="ellipse">
              <a:avLst/>
            </a:prstGeom>
            <a:noFill/>
            <a:ln>
              <a:solidFill>
                <a:srgbClr val="9DB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729007" y="5460462"/>
            <a:ext cx="4733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atin typeface="배달의민족 주아" pitchFamily="18" charset="-127"/>
                <a:ea typeface="배달의민족 주아" pitchFamily="18" charset="-127"/>
              </a:rPr>
              <a:t>여행갈 때 고민 타파</a:t>
            </a:r>
            <a:endParaRPr lang="ko-KR" altLang="en-US" sz="48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2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400" dirty="0" err="1" smtClean="0">
            <a:latin typeface="배달의민족 주아" pitchFamily="18" charset="-127"/>
            <a:ea typeface="배달의민족 주아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1292</Words>
  <Application>Microsoft Office PowerPoint</Application>
  <PresentationFormat>와이드스크린</PresentationFormat>
  <Paragraphs>354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Arial Unicode MS</vt:lpstr>
      <vt:lpstr>Arial</vt:lpstr>
      <vt:lpstr>배달의민족 주아</vt:lpstr>
      <vt:lpstr>배달의민족 도현</vt:lpstr>
      <vt:lpstr>맑은 고딕</vt:lpstr>
      <vt:lpstr>배달의민족 한나체 Pro</vt:lpstr>
      <vt:lpstr>Office 테마</vt:lpstr>
      <vt:lpstr>디자인 사용자 지정</vt:lpstr>
      <vt:lpstr>DOUBLE DRAGON TOUR</vt:lpstr>
      <vt:lpstr>PowerPoint 프레젠테이션</vt:lpstr>
      <vt:lpstr>PowerPoint 프레젠테이션</vt:lpstr>
      <vt:lpstr>PowerPoint 프레젠테이션</vt:lpstr>
      <vt:lpstr>목차</vt:lpstr>
      <vt:lpstr>01</vt:lpstr>
      <vt:lpstr>01 개발환경</vt:lpstr>
      <vt:lpstr>02</vt:lpstr>
      <vt:lpstr>02 기획의도</vt:lpstr>
      <vt:lpstr>03</vt:lpstr>
      <vt:lpstr>03 데이터구조 – 테마리스트</vt:lpstr>
      <vt:lpstr>03 데이터구조 - 교통편</vt:lpstr>
      <vt:lpstr>03 데이터구조 – 그 외</vt:lpstr>
      <vt:lpstr>04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04 기능구현</vt:lpstr>
      <vt:lpstr>05</vt:lpstr>
      <vt:lpstr>05 업무일정</vt:lpstr>
      <vt:lpstr>06</vt:lpstr>
      <vt:lpstr>06 역할 및 후기</vt:lpstr>
      <vt:lpstr>06 역할 및 후기</vt:lpstr>
      <vt:lpstr>06 역할 및 후기</vt:lpstr>
      <vt:lpstr>06 역할 및 후기</vt:lpstr>
      <vt:lpstr>06 역할 및 후기</vt:lpstr>
      <vt:lpstr>06 역할 및 후기</vt:lpstr>
      <vt:lpstr>PowerPoint 프레젠테이션</vt:lpstr>
      <vt:lpstr>경청해주셔서 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KCM</dc:creator>
  <cp:lastModifiedBy>김 찬미</cp:lastModifiedBy>
  <cp:revision>368</cp:revision>
  <dcterms:created xsi:type="dcterms:W3CDTF">2016-01-27T15:36:08Z</dcterms:created>
  <dcterms:modified xsi:type="dcterms:W3CDTF">2020-04-23T00:25:14Z</dcterms:modified>
</cp:coreProperties>
</file>